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7"/>
  </p:notesMasterIdLst>
  <p:handoutMasterIdLst>
    <p:handoutMasterId r:id="rId28"/>
  </p:handoutMasterIdLst>
  <p:sldIdLst>
    <p:sldId id="313" r:id="rId2"/>
    <p:sldId id="375" r:id="rId3"/>
    <p:sldId id="354" r:id="rId4"/>
    <p:sldId id="376" r:id="rId5"/>
    <p:sldId id="373" r:id="rId6"/>
    <p:sldId id="355" r:id="rId7"/>
    <p:sldId id="369" r:id="rId8"/>
    <p:sldId id="359" r:id="rId9"/>
    <p:sldId id="370" r:id="rId10"/>
    <p:sldId id="356" r:id="rId11"/>
    <p:sldId id="357" r:id="rId12"/>
    <p:sldId id="358" r:id="rId13"/>
    <p:sldId id="360" r:id="rId14"/>
    <p:sldId id="374" r:id="rId15"/>
    <p:sldId id="361" r:id="rId16"/>
    <p:sldId id="362" r:id="rId17"/>
    <p:sldId id="377" r:id="rId18"/>
    <p:sldId id="378" r:id="rId19"/>
    <p:sldId id="372" r:id="rId20"/>
    <p:sldId id="365" r:id="rId21"/>
    <p:sldId id="380" r:id="rId22"/>
    <p:sldId id="366" r:id="rId23"/>
    <p:sldId id="367" r:id="rId24"/>
    <p:sldId id="379" r:id="rId25"/>
    <p:sldId id="368" r:id="rId26"/>
  </p:sldIdLst>
  <p:sldSz cx="9144000" cy="6858000" type="screen4x3"/>
  <p:notesSz cx="6858000" cy="987425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73" autoAdjust="0"/>
    <p:restoredTop sz="74556" autoAdjust="0"/>
  </p:normalViewPr>
  <p:slideViewPr>
    <p:cSldViewPr>
      <p:cViewPr varScale="1">
        <p:scale>
          <a:sx n="63" d="100"/>
          <a:sy n="63" d="100"/>
        </p:scale>
        <p:origin x="-1526" y="-67"/>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2592" y="-72"/>
      </p:cViewPr>
      <p:guideLst>
        <p:guide orient="horz" pos="311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98" cy="493059"/>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84414" y="1"/>
            <a:ext cx="2972098" cy="493059"/>
          </a:xfrm>
          <a:prstGeom prst="rect">
            <a:avLst/>
          </a:prstGeom>
        </p:spPr>
        <p:txBody>
          <a:bodyPr vert="horz" lIns="91440" tIns="45720" rIns="91440" bIns="45720" rtlCol="0"/>
          <a:lstStyle>
            <a:lvl1pPr algn="r">
              <a:defRPr sz="1200"/>
            </a:lvl1pPr>
          </a:lstStyle>
          <a:p>
            <a:fld id="{4FFB4C46-936E-4470-BA78-A0B8343ED952}" type="datetimeFigureOut">
              <a:rPr lang="en-AU" smtClean="0"/>
              <a:pPr/>
              <a:t>25/04/2012</a:t>
            </a:fld>
            <a:endParaRPr lang="en-AU" dirty="0"/>
          </a:p>
        </p:txBody>
      </p:sp>
      <p:sp>
        <p:nvSpPr>
          <p:cNvPr id="4" name="Footer Placeholder 3"/>
          <p:cNvSpPr>
            <a:spLocks noGrp="1"/>
          </p:cNvSpPr>
          <p:nvPr>
            <p:ph type="ftr" sz="quarter" idx="2"/>
          </p:nvPr>
        </p:nvSpPr>
        <p:spPr>
          <a:xfrm>
            <a:off x="0" y="9379559"/>
            <a:ext cx="2972098" cy="493059"/>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84414" y="9379559"/>
            <a:ext cx="2972098" cy="493059"/>
          </a:xfrm>
          <a:prstGeom prst="rect">
            <a:avLst/>
          </a:prstGeom>
        </p:spPr>
        <p:txBody>
          <a:bodyPr vert="horz" lIns="91440" tIns="45720" rIns="91440" bIns="45720" rtlCol="0" anchor="b"/>
          <a:lstStyle>
            <a:lvl1pPr algn="r">
              <a:defRPr sz="1200"/>
            </a:lvl1pPr>
          </a:lstStyle>
          <a:p>
            <a:fld id="{FD19520F-5C17-4293-B161-704A27778BE4}" type="slidenum">
              <a:rPr lang="en-AU" smtClean="0"/>
              <a:pPr/>
              <a:t>‹#›</a:t>
            </a:fld>
            <a:endParaRPr lang="en-A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3"/>
          </a:xfrm>
          <a:prstGeom prst="rect">
            <a:avLst/>
          </a:prstGeom>
        </p:spPr>
        <p:txBody>
          <a:bodyPr vert="horz" lIns="96661" tIns="48331" rIns="96661" bIns="48331" rtlCol="0"/>
          <a:lstStyle>
            <a:lvl1pPr algn="l">
              <a:defRPr sz="1300"/>
            </a:lvl1pPr>
          </a:lstStyle>
          <a:p>
            <a:pPr>
              <a:defRPr/>
            </a:pPr>
            <a:endParaRPr lang="en-AU" dirty="0"/>
          </a:p>
        </p:txBody>
      </p:sp>
      <p:sp>
        <p:nvSpPr>
          <p:cNvPr id="3" name="Date Placeholder 2"/>
          <p:cNvSpPr>
            <a:spLocks noGrp="1"/>
          </p:cNvSpPr>
          <p:nvPr>
            <p:ph type="dt" idx="1"/>
          </p:nvPr>
        </p:nvSpPr>
        <p:spPr>
          <a:xfrm>
            <a:off x="3884613" y="0"/>
            <a:ext cx="2971800" cy="493713"/>
          </a:xfrm>
          <a:prstGeom prst="rect">
            <a:avLst/>
          </a:prstGeom>
        </p:spPr>
        <p:txBody>
          <a:bodyPr vert="horz" lIns="96661" tIns="48331" rIns="96661" bIns="48331" rtlCol="0"/>
          <a:lstStyle>
            <a:lvl1pPr algn="r">
              <a:defRPr sz="1300"/>
            </a:lvl1pPr>
          </a:lstStyle>
          <a:p>
            <a:pPr>
              <a:defRPr/>
            </a:pPr>
            <a:fld id="{7D7C762B-7426-4512-8382-5F4B636F15FF}" type="datetimeFigureOut">
              <a:rPr lang="en-US"/>
              <a:pPr>
                <a:defRPr/>
              </a:pPr>
              <a:t>4/25/2012</a:t>
            </a:fld>
            <a:endParaRPr lang="en-AU" dirty="0"/>
          </a:p>
        </p:txBody>
      </p:sp>
      <p:sp>
        <p:nvSpPr>
          <p:cNvPr id="4" name="Slide Image Placeholder 3"/>
          <p:cNvSpPr>
            <a:spLocks noGrp="1" noRot="1" noChangeAspect="1"/>
          </p:cNvSpPr>
          <p:nvPr>
            <p:ph type="sldImg" idx="2"/>
          </p:nvPr>
        </p:nvSpPr>
        <p:spPr>
          <a:xfrm>
            <a:off x="962025" y="741363"/>
            <a:ext cx="4935538" cy="3702050"/>
          </a:xfrm>
          <a:prstGeom prst="rect">
            <a:avLst/>
          </a:prstGeom>
          <a:noFill/>
          <a:ln w="12700">
            <a:solidFill>
              <a:prstClr val="black"/>
            </a:solidFill>
          </a:ln>
        </p:spPr>
        <p:txBody>
          <a:bodyPr vert="horz" lIns="96661" tIns="48331" rIns="96661" bIns="48331" rtlCol="0" anchor="ctr"/>
          <a:lstStyle/>
          <a:p>
            <a:pPr lvl="0"/>
            <a:endParaRPr lang="en-AU" noProof="0" dirty="0"/>
          </a:p>
        </p:txBody>
      </p:sp>
      <p:sp>
        <p:nvSpPr>
          <p:cNvPr id="5" name="Notes Placeholder 4"/>
          <p:cNvSpPr>
            <a:spLocks noGrp="1"/>
          </p:cNvSpPr>
          <p:nvPr>
            <p:ph type="body" sz="quarter" idx="3"/>
          </p:nvPr>
        </p:nvSpPr>
        <p:spPr>
          <a:xfrm>
            <a:off x="685800" y="4690269"/>
            <a:ext cx="5486400" cy="4443413"/>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9378824"/>
            <a:ext cx="2971800" cy="493713"/>
          </a:xfrm>
          <a:prstGeom prst="rect">
            <a:avLst/>
          </a:prstGeom>
        </p:spPr>
        <p:txBody>
          <a:bodyPr vert="horz" lIns="96661" tIns="48331" rIns="96661" bIns="48331" rtlCol="0" anchor="b"/>
          <a:lstStyle>
            <a:lvl1pPr algn="l">
              <a:defRPr sz="1300"/>
            </a:lvl1pPr>
          </a:lstStyle>
          <a:p>
            <a:pPr>
              <a:defRPr/>
            </a:pPr>
            <a:endParaRPr lang="en-AU" dirty="0"/>
          </a:p>
        </p:txBody>
      </p:sp>
      <p:sp>
        <p:nvSpPr>
          <p:cNvPr id="7" name="Slide Number Placeholder 6"/>
          <p:cNvSpPr>
            <a:spLocks noGrp="1"/>
          </p:cNvSpPr>
          <p:nvPr>
            <p:ph type="sldNum" sz="quarter" idx="5"/>
          </p:nvPr>
        </p:nvSpPr>
        <p:spPr>
          <a:xfrm>
            <a:off x="3884613" y="9378824"/>
            <a:ext cx="2971800" cy="493713"/>
          </a:xfrm>
          <a:prstGeom prst="rect">
            <a:avLst/>
          </a:prstGeom>
        </p:spPr>
        <p:txBody>
          <a:bodyPr vert="horz" lIns="96661" tIns="48331" rIns="96661" bIns="48331" rtlCol="0" anchor="b"/>
          <a:lstStyle>
            <a:lvl1pPr algn="r">
              <a:defRPr sz="1300"/>
            </a:lvl1pPr>
          </a:lstStyle>
          <a:p>
            <a:pPr>
              <a:defRPr/>
            </a:pPr>
            <a:fld id="{0FDFF0D4-0B68-4A86-9654-8E8094ECEFC7}" type="slidenum">
              <a:rPr lang="en-AU"/>
              <a:pPr>
                <a:defRPr/>
              </a:pPr>
              <a:t>‹#›</a:t>
            </a:fld>
            <a:endParaRPr lang="en-A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257E4D-518C-41F7-BF79-2594BACB9FBC}" type="slidenum">
              <a:rPr lang="en-AU" smtClean="0"/>
              <a:pPr/>
              <a:t>1</a:t>
            </a:fld>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10</a:t>
            </a:fld>
            <a:endParaRPr lang="en-AU"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11</a:t>
            </a:fld>
            <a:endParaRPr lang="en-AU"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12</a:t>
            </a:fld>
            <a:endParaRPr lang="en-AU"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13</a:t>
            </a:fld>
            <a:endParaRPr lang="en-AU"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0FDFF0D4-0B68-4A86-9654-8E8094ECEFC7}" type="slidenum">
              <a:rPr lang="en-AU" smtClean="0"/>
              <a:pPr>
                <a:defRPr/>
              </a:pPr>
              <a:t>14</a:t>
            </a:fld>
            <a:endParaRPr lang="en-A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15</a:t>
            </a:fld>
            <a:endParaRPr lang="en-AU"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16</a:t>
            </a:fld>
            <a:endParaRPr lang="en-AU"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17</a:t>
            </a:fld>
            <a:endParaRPr lang="en-AU"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buNone/>
            </a:pPr>
            <a:r>
              <a:rPr lang="en-AU" sz="1300" dirty="0" smtClean="0"/>
              <a:t>Which is the first way of communication. You are merely indicating that you have some information for them and you require their immediate attention. It is essential, therefore, that you break their concentration on play, for this a firm blast on the whistle is necessary. Firm and loud enough to be heard by all twenty-two players, above the noise of supporters and any crowd.</a:t>
            </a:r>
          </a:p>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18</a:t>
            </a:fld>
            <a:endParaRPr lang="en-AU"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z="1300" dirty="0" smtClean="0"/>
              <a:t>Remember that those players around you probably know why you have blown the whistle, but the rest of the teams also need to know, so make your signals both definite and simple. The basic object of the signal for the players is to let them know what happens next - do they go back in defence or up in attack?</a:t>
            </a: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19</a:t>
            </a:fld>
            <a:endParaRPr lang="en-AU"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2</a:t>
            </a:fld>
            <a:endParaRPr lang="en-AU"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20</a:t>
            </a:fld>
            <a:endParaRPr lang="en-AU"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21</a:t>
            </a:fld>
            <a:endParaRPr lang="en-AU"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22</a:t>
            </a:fld>
            <a:endParaRPr lang="en-AU"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23</a:t>
            </a:fld>
            <a:endParaRPr lang="en-AU"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24</a:t>
            </a:fld>
            <a:endParaRPr lang="en-AU"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25</a:t>
            </a:fld>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AU" sz="1300" dirty="0" smtClean="0"/>
              <a:t>This can be achieved by umpires being:</a:t>
            </a:r>
          </a:p>
          <a:p>
            <a:pPr marL="375905"/>
            <a:r>
              <a:rPr lang="en-AU" sz="1300" b="1" u="sng" dirty="0" smtClean="0"/>
              <a:t>Consistent: </a:t>
            </a:r>
            <a:r>
              <a:rPr lang="en-AU" sz="1300" dirty="0" smtClean="0"/>
              <a:t>umpires maintain the respect of players by being consistent</a:t>
            </a:r>
          </a:p>
          <a:p>
            <a:pPr marL="375905"/>
            <a:r>
              <a:rPr lang="en-AU" sz="1300" b="1" u="sng" dirty="0" smtClean="0"/>
              <a:t>Fair: </a:t>
            </a:r>
            <a:r>
              <a:rPr lang="en-AU" sz="1300" dirty="0" smtClean="0"/>
              <a:t>decisions must be made with a sense of justice and integrity</a:t>
            </a:r>
          </a:p>
          <a:p>
            <a:pPr marL="375905"/>
            <a:r>
              <a:rPr lang="en-AU" sz="1300" b="1" u="sng" dirty="0" smtClean="0"/>
              <a:t>Prepared:  </a:t>
            </a:r>
            <a:r>
              <a:rPr lang="en-AU" sz="1300" dirty="0" smtClean="0"/>
              <a:t>no matter how long an umpire has been officiating, it is important to prepare thoroughly for every match</a:t>
            </a:r>
          </a:p>
          <a:p>
            <a:pPr marL="375905"/>
            <a:r>
              <a:rPr lang="en-AU" sz="1300" b="1" u="sng" dirty="0" smtClean="0"/>
              <a:t>Focused:  </a:t>
            </a:r>
            <a:r>
              <a:rPr lang="en-AU" sz="1300" dirty="0" smtClean="0"/>
              <a:t>concentration must be maintained at all times ; nothing must be allowed to distract an umpire</a:t>
            </a:r>
          </a:p>
          <a:p>
            <a:pPr marL="375905"/>
            <a:r>
              <a:rPr lang="en-AU" sz="1300" b="1" u="sng" dirty="0" smtClean="0"/>
              <a:t>Approachable: </a:t>
            </a:r>
            <a:r>
              <a:rPr lang="en-AU" sz="1300" dirty="0" smtClean="0"/>
              <a:t>a good understanding of the Rules must be combined with a good rapport with the players</a:t>
            </a:r>
          </a:p>
          <a:p>
            <a:pPr marL="375905"/>
            <a:r>
              <a:rPr lang="en-AU" sz="1300" b="1" u="sng" dirty="0" smtClean="0"/>
              <a:t>Natural: </a:t>
            </a:r>
            <a:r>
              <a:rPr lang="en-AU" sz="1300" dirty="0" smtClean="0"/>
              <a:t>an umpire must be themselves, and not imitate another person, at all times.</a:t>
            </a:r>
          </a:p>
          <a:p>
            <a:pPr marL="375905" defTabSz="966612"/>
            <a:r>
              <a:rPr lang="en-AU" sz="1300" b="1" u="sng" dirty="0" smtClean="0"/>
              <a:t>Understanding: </a:t>
            </a:r>
            <a:r>
              <a:rPr lang="en-AU" sz="1300" dirty="0" smtClean="0"/>
              <a:t>a good understanding application of the Rules</a:t>
            </a:r>
          </a:p>
          <a:p>
            <a:pPr marL="375905" defTabSz="966612"/>
            <a:r>
              <a:rPr lang="en-AU" sz="1300" b="1" u="sng" dirty="0" smtClean="0"/>
              <a:t>Better: </a:t>
            </a:r>
            <a:r>
              <a:rPr lang="en-AU" sz="1300" dirty="0" smtClean="0"/>
              <a:t>umpires must aim to become even better with each and every match</a:t>
            </a:r>
          </a:p>
          <a:p>
            <a:pPr marL="375905" defTabSz="966612"/>
            <a:endParaRPr lang="en-AU" sz="1300" dirty="0" smtClean="0"/>
          </a:p>
          <a:p>
            <a:pPr marL="375905"/>
            <a:endParaRPr lang="en-AU" sz="1300" dirty="0" smtClean="0"/>
          </a:p>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3</a:t>
            </a:fld>
            <a:endParaRPr lang="en-AU"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4</a:t>
            </a:fld>
            <a:endParaRPr lang="en-AU"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defTabSz="966612" eaLnBrk="1" hangingPunct="1">
              <a:spcBef>
                <a:spcPct val="0"/>
              </a:spcBef>
              <a:defRPr/>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5</a:t>
            </a:fld>
            <a:endParaRPr lang="en-AU"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defTabSz="966612" eaLnBrk="1" hangingPunct="1">
              <a:spcBef>
                <a:spcPct val="0"/>
              </a:spcBef>
              <a:defRPr/>
            </a:pPr>
            <a:r>
              <a:rPr lang="en-AU" sz="1300" dirty="0" smtClean="0">
                <a:latin typeface="Arial"/>
              </a:rPr>
              <a:t>Although there are no set rules dealing with positioning to gain a clear view, all experienced umpires agree that this is one of the most important considerations in controlling the game.</a:t>
            </a:r>
          </a:p>
          <a:p>
            <a:pPr eaLnBrk="1" hangingPunct="1">
              <a:spcBef>
                <a:spcPct val="0"/>
              </a:spcBef>
            </a:pPr>
            <a:endParaRPr lang="en-US" dirty="0" smtClean="0"/>
          </a:p>
          <a:p>
            <a:pPr>
              <a:tabLst>
                <a:tab pos="0" algn="l"/>
              </a:tabLst>
            </a:pPr>
            <a:r>
              <a:rPr lang="en-AU" sz="1300" dirty="0" smtClean="0">
                <a:latin typeface="Arial"/>
              </a:rPr>
              <a:t>As stated, there are no hard and fast rules laid down, but certain principles have evolved over many years and are now accepted as giving maximum vision with mobility.</a:t>
            </a:r>
          </a:p>
          <a:p>
            <a:pPr>
              <a:buNone/>
            </a:pPr>
            <a:r>
              <a:rPr lang="en-AU" sz="1300" i="1" dirty="0" smtClean="0">
                <a:latin typeface="Arial,Italic"/>
              </a:rPr>
              <a:t>General Principles:</a:t>
            </a:r>
          </a:p>
          <a:p>
            <a:pPr marL="483306" indent="-483306">
              <a:buFont typeface="+mj-lt"/>
              <a:buAutoNum type="arabicPeriod"/>
            </a:pPr>
            <a:r>
              <a:rPr lang="en-AU" sz="1300" dirty="0" smtClean="0">
                <a:latin typeface="Arial"/>
              </a:rPr>
              <a:t>Stand with the side-line at your back or immediately in front of you and the goal on your right to ensure 180 degrees view of the field, with your face and body directed towards the ball.</a:t>
            </a:r>
          </a:p>
          <a:p>
            <a:pPr marL="483306" indent="-483306">
              <a:buFont typeface="+mj-lt"/>
              <a:buAutoNum type="arabicPeriod"/>
            </a:pPr>
            <a:r>
              <a:rPr lang="en-AU" sz="1300" dirty="0" smtClean="0">
                <a:latin typeface="Arial"/>
              </a:rPr>
              <a:t>Be constantly on the move to be able to have the ball in sight at all times.</a:t>
            </a:r>
          </a:p>
          <a:p>
            <a:pPr marL="483306" indent="-483306">
              <a:buFont typeface="+mj-lt"/>
              <a:buAutoNum type="arabicPeriod"/>
            </a:pPr>
            <a:r>
              <a:rPr lang="en-AU" sz="1300" dirty="0" smtClean="0">
                <a:latin typeface="Arial"/>
              </a:rPr>
              <a:t>Never turn your back on the play.</a:t>
            </a:r>
          </a:p>
          <a:p>
            <a:pPr marL="483306" indent="-483306">
              <a:buFont typeface="+mj-lt"/>
              <a:buAutoNum type="arabicPeriod"/>
            </a:pPr>
            <a:r>
              <a:rPr lang="en-AU" sz="1300" dirty="0" smtClean="0">
                <a:latin typeface="Arial"/>
              </a:rPr>
              <a:t>Never cross to the other side of the goal for penalty corner or corner hits.</a:t>
            </a:r>
          </a:p>
          <a:p>
            <a:pPr marL="483306" indent="-483306">
              <a:buFont typeface="+mj-lt"/>
              <a:buAutoNum type="arabicPeriod"/>
            </a:pPr>
            <a:r>
              <a:rPr lang="en-AU" sz="1300" dirty="0" smtClean="0">
                <a:latin typeface="Arial"/>
              </a:rPr>
              <a:t>The path that an umpire follows over the ground is approximately that of a hockey stick laid with the flat face of the stick on the ground with the head near the right-hand goal post and the handle running along the side-line.</a:t>
            </a:r>
          </a:p>
          <a:p>
            <a:pPr marL="483306" indent="-483306">
              <a:buFont typeface="+mj-lt"/>
              <a:buAutoNum type="arabicPeriod"/>
            </a:pPr>
            <a:r>
              <a:rPr lang="en-AU" sz="1300" dirty="0" smtClean="0">
                <a:latin typeface="Arial"/>
              </a:rPr>
              <a:t>When moving in close an umpire must ensure that there is no interference with the free movement of the players, and must get into a position from which it is possible to quickly recover. If one has moved in too close, a satisfactory retreat is over the back-line.</a:t>
            </a:r>
          </a:p>
          <a:p>
            <a:pPr marL="483306" indent="-483306">
              <a:buFont typeface="+mj-lt"/>
              <a:buAutoNum type="arabicPeriod"/>
            </a:pPr>
            <a:r>
              <a:rPr lang="en-AU" sz="1300" dirty="0" smtClean="0">
                <a:latin typeface="Arial"/>
              </a:rPr>
              <a:t>Whether an umpire goes only as far as the circle edge, or right to the goal, will depend upon the circumstances of each attack. It is a matter that each umpire must judge from trial and error and experimentation.</a:t>
            </a: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6</a:t>
            </a:fld>
            <a:endParaRPr lang="en-AU"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7</a:t>
            </a:fld>
            <a:endParaRPr lang="en-A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8</a:t>
            </a:fld>
            <a:endParaRPr lang="en-AU"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B67A4E-8E51-4D65-B45E-72ADBE75015A}" type="slidenum">
              <a:rPr lang="en-AU" smtClean="0"/>
              <a:pPr/>
              <a:t>9</a:t>
            </a:fld>
            <a:endParaRPr lang="en-A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AU" dirty="0"/>
          </a:p>
        </p:txBody>
      </p:sp>
      <p:sp>
        <p:nvSpPr>
          <p:cNvPr id="3" name="Footer Placeholder 2"/>
          <p:cNvSpPr>
            <a:spLocks noGrp="1"/>
          </p:cNvSpPr>
          <p:nvPr>
            <p:ph type="ftr" sz="quarter" idx="11"/>
          </p:nvPr>
        </p:nvSpPr>
        <p:spPr/>
        <p:txBody>
          <a:bodyPr/>
          <a:lstStyle>
            <a:lvl1pPr>
              <a:defRPr/>
            </a:lvl1pPr>
          </a:lstStyle>
          <a:p>
            <a:pPr>
              <a:defRPr/>
            </a:pPr>
            <a:endParaRPr lang="en-AU" dirty="0"/>
          </a:p>
        </p:txBody>
      </p:sp>
      <p:sp>
        <p:nvSpPr>
          <p:cNvPr id="4" name="Slide Number Placeholder 3"/>
          <p:cNvSpPr>
            <a:spLocks noGrp="1"/>
          </p:cNvSpPr>
          <p:nvPr>
            <p:ph type="sldNum" sz="quarter" idx="12"/>
          </p:nvPr>
        </p:nvSpPr>
        <p:spPr/>
        <p:txBody>
          <a:bodyPr/>
          <a:lstStyle>
            <a:lvl1pPr>
              <a:defRPr/>
            </a:lvl1pPr>
          </a:lstStyle>
          <a:p>
            <a:pPr>
              <a:defRPr/>
            </a:pPr>
            <a:fld id="{ED77AEE6-D499-4ED9-B3F9-9D6AF0CDE5B3}"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AU" dirty="0"/>
          </a:p>
        </p:txBody>
      </p:sp>
      <p:sp>
        <p:nvSpPr>
          <p:cNvPr id="3" name="Footer Placeholder 2"/>
          <p:cNvSpPr>
            <a:spLocks noGrp="1"/>
          </p:cNvSpPr>
          <p:nvPr>
            <p:ph type="ftr" sz="quarter" idx="11"/>
          </p:nvPr>
        </p:nvSpPr>
        <p:spPr/>
        <p:txBody>
          <a:bodyPr/>
          <a:lstStyle>
            <a:lvl1pPr>
              <a:defRPr/>
            </a:lvl1pPr>
          </a:lstStyle>
          <a:p>
            <a:pPr>
              <a:defRPr/>
            </a:pPr>
            <a:endParaRPr lang="en-AU" dirty="0"/>
          </a:p>
        </p:txBody>
      </p:sp>
      <p:sp>
        <p:nvSpPr>
          <p:cNvPr id="4" name="Slide Number Placeholder 3"/>
          <p:cNvSpPr>
            <a:spLocks noGrp="1"/>
          </p:cNvSpPr>
          <p:nvPr>
            <p:ph type="sldNum" sz="quarter" idx="12"/>
          </p:nvPr>
        </p:nvSpPr>
        <p:spPr/>
        <p:txBody>
          <a:bodyPr/>
          <a:lstStyle>
            <a:lvl1pPr>
              <a:defRPr/>
            </a:lvl1pPr>
          </a:lstStyle>
          <a:p>
            <a:pPr>
              <a:defRPr/>
            </a:pPr>
            <a:fld id="{ED77AEE6-D499-4ED9-B3F9-9D6AF0CDE5B3}"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AU" dirty="0"/>
          </a:p>
        </p:txBody>
      </p:sp>
      <p:sp>
        <p:nvSpPr>
          <p:cNvPr id="10" name="Footer Placeholder 5"/>
          <p:cNvSpPr>
            <a:spLocks noGrp="1"/>
          </p:cNvSpPr>
          <p:nvPr>
            <p:ph type="ftr" sz="quarter" idx="11"/>
          </p:nvPr>
        </p:nvSpPr>
        <p:spPr/>
        <p:txBody>
          <a:bodyPr/>
          <a:lstStyle>
            <a:lvl1pPr>
              <a:defRPr/>
            </a:lvl1pPr>
          </a:lstStyle>
          <a:p>
            <a:pPr>
              <a:defRPr/>
            </a:pPr>
            <a:endParaRPr lang="en-AU"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7378F6B-BF80-4702-9D3A-64AA100091F5}"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AU" dirty="0"/>
          </a:p>
        </p:txBody>
      </p:sp>
      <p:sp>
        <p:nvSpPr>
          <p:cNvPr id="5" name="Footer Placeholder 21"/>
          <p:cNvSpPr>
            <a:spLocks noGrp="1"/>
          </p:cNvSpPr>
          <p:nvPr>
            <p:ph type="ftr" sz="quarter" idx="11"/>
          </p:nvPr>
        </p:nvSpPr>
        <p:spPr/>
        <p:txBody>
          <a:bodyPr/>
          <a:lstStyle>
            <a:lvl1pPr>
              <a:defRPr/>
            </a:lvl1pPr>
          </a:lstStyle>
          <a:p>
            <a:pPr>
              <a:defRPr/>
            </a:pPr>
            <a:endParaRPr lang="en-AU" dirty="0"/>
          </a:p>
        </p:txBody>
      </p:sp>
      <p:sp>
        <p:nvSpPr>
          <p:cNvPr id="6" name="Slide Number Placeholder 17"/>
          <p:cNvSpPr>
            <a:spLocks noGrp="1"/>
          </p:cNvSpPr>
          <p:nvPr>
            <p:ph type="sldNum" sz="quarter" idx="12"/>
          </p:nvPr>
        </p:nvSpPr>
        <p:spPr/>
        <p:txBody>
          <a:bodyPr/>
          <a:lstStyle>
            <a:lvl1pPr>
              <a:defRPr/>
            </a:lvl1pPr>
          </a:lstStyle>
          <a:p>
            <a:pPr>
              <a:defRPr/>
            </a:pPr>
            <a:fld id="{38AB5859-A768-41B4-8AC3-24B0D114FF5B}"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600200"/>
            <a:ext cx="4038600" cy="21859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48200" y="3938588"/>
            <a:ext cx="4038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p:txBody>
          <a:bodyPr/>
          <a:lstStyle>
            <a:lvl1pPr>
              <a:defRPr/>
            </a:lvl1pPr>
          </a:lstStyle>
          <a:p>
            <a:pPr>
              <a:defRPr/>
            </a:pPr>
            <a:fld id="{85B2C1A0-F543-4FC5-807D-CFB406D17411}" type="slidenum">
              <a:rPr lang="en-AU"/>
              <a:pPr>
                <a:defRPr/>
              </a:pPr>
              <a:t>‹#›</a:t>
            </a:fld>
            <a:endParaRPr lang="en-AU"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A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A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B2EBBC8-7939-4290-BB65-00D15950A3DC}" type="slidenum">
              <a:rPr lang="en-AU"/>
              <a:pPr>
                <a:defRPr/>
              </a:pPr>
              <a:t>‹#›</a:t>
            </a:fld>
            <a:endParaRPr lang="en-AU"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3780" r:id="rId1"/>
    <p:sldLayoutId id="2147483783" r:id="rId2"/>
    <p:sldLayoutId id="2147483781" r:id="rId3"/>
    <p:sldLayoutId id="2147483772" r:id="rId4"/>
    <p:sldLayoutId id="2147483782" r:id="rId5"/>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FEC723"/>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FEC723"/>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FEC723"/>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hyperlink" Target="http://www.hockey.org.au/index.php?id=324" TargetMode="External"/><Relationship Id="rId4" Type="http://schemas.openxmlformats.org/officeDocument/2006/relationships/hyperlink" Target="http://www.hockey.org.au/index.php?id=325"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79912" y="5805264"/>
            <a:ext cx="5652120" cy="646331"/>
          </a:xfrm>
          <a:prstGeom prst="rect">
            <a:avLst/>
          </a:prstGeom>
        </p:spPr>
        <p:txBody>
          <a:bodyPr wrap="square">
            <a:spAutoFit/>
          </a:bodyPr>
          <a:lstStyle/>
          <a:p>
            <a:pPr fontAlgn="auto">
              <a:spcAft>
                <a:spcPts val="0"/>
              </a:spcAft>
              <a:defRPr/>
            </a:pPr>
            <a:r>
              <a:rPr lang="en-US" sz="3600" spc="-300" dirty="0" smtClean="0">
                <a:solidFill>
                  <a:schemeClr val="tx2"/>
                </a:solidFill>
                <a:effectLst>
                  <a:reflection blurRad="6350" stA="55000" endA="50" endPos="85000" dist="29997" dir="5400000" sy="-100000" algn="bl" rotWithShape="0"/>
                </a:effectLst>
              </a:rPr>
              <a:t>ECHO UMPIRING </a:t>
            </a:r>
            <a:r>
              <a:rPr lang="en-US" sz="3600" spc="-300" dirty="0" smtClean="0">
                <a:solidFill>
                  <a:schemeClr val="tx2"/>
                </a:solidFill>
                <a:effectLst>
                  <a:reflection blurRad="6350" stA="55000" endA="50" endPos="85000" dist="29997" dir="5400000" sy="-100000" algn="bl" rotWithShape="0"/>
                </a:effectLst>
              </a:rPr>
              <a:t>BREIF</a:t>
            </a:r>
            <a:endParaRPr lang="en-AU" sz="3600" spc="-300" dirty="0">
              <a:solidFill>
                <a:schemeClr val="tx2"/>
              </a:solidFill>
              <a:effectLst>
                <a:reflection blurRad="6350" stA="55000" endA="50" endPos="85000" dist="29997" dir="5400000" sy="-100000" algn="bl" rotWithShape="0"/>
              </a:effectLst>
            </a:endParaRPr>
          </a:p>
        </p:txBody>
      </p:sp>
    </p:spTree>
  </p:cSld>
  <p:clrMapOvr>
    <a:masterClrMapping/>
  </p:clrMapOvr>
  <p:transition>
    <p:fade thruBlk="1"/>
    <p:sndAc>
      <p:stSnd>
        <p:snd r:embed="rId3" name="bomb.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TACKLING</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251520" y="1196752"/>
            <a:ext cx="8712968" cy="5472608"/>
          </a:xfrm>
        </p:spPr>
        <p:txBody>
          <a:bodyPr/>
          <a:lstStyle/>
          <a:p>
            <a:r>
              <a:rPr lang="en-AU" dirty="0" smtClean="0">
                <a:latin typeface="+mj-lt"/>
              </a:rPr>
              <a:t>Watch tackles carefully – only penalise if you are sure there has been an offence </a:t>
            </a:r>
          </a:p>
          <a:p>
            <a:r>
              <a:rPr lang="en-AU" dirty="0" smtClean="0">
                <a:latin typeface="+mj-lt"/>
              </a:rPr>
              <a:t>Do not penalise just because there is a noise or it looks bad </a:t>
            </a:r>
          </a:p>
          <a:p>
            <a:r>
              <a:rPr lang="en-AU" dirty="0" smtClean="0">
                <a:latin typeface="+mj-lt"/>
              </a:rPr>
              <a:t>Do not penalise if the tackler initially appears to be in an impossible position from which to make a legal tackle </a:t>
            </a:r>
          </a:p>
          <a:p>
            <a:r>
              <a:rPr lang="en-AU" dirty="0" smtClean="0">
                <a:latin typeface="+mj-lt"/>
              </a:rPr>
              <a:t>Watch which direction the ball travels </a:t>
            </a:r>
          </a:p>
          <a:p>
            <a:r>
              <a:rPr lang="en-AU" dirty="0" smtClean="0">
                <a:latin typeface="+mj-lt"/>
              </a:rPr>
              <a:t>Be strict on the breaking down of play and intentional stopping tackles </a:t>
            </a:r>
          </a:p>
          <a:p>
            <a:r>
              <a:rPr lang="en-AU" dirty="0" smtClean="0">
                <a:latin typeface="+mj-lt"/>
              </a:rPr>
              <a:t>A sliding tackle which takes a player to ground is a high risk, high penalty action </a:t>
            </a:r>
          </a:p>
          <a:p>
            <a:r>
              <a:rPr lang="en-AU" dirty="0" smtClean="0">
                <a:latin typeface="+mj-lt"/>
              </a:rPr>
              <a:t>Be aware of intentional shielding and body blocking </a:t>
            </a:r>
            <a:endParaRPr lang="en-AU" dirty="0">
              <a:latin typeface="+mj-lt"/>
            </a:endParaRPr>
          </a:p>
        </p:txBody>
      </p:sp>
      <p:sp>
        <p:nvSpPr>
          <p:cNvPr id="4" name="Rectangle 3"/>
          <p:cNvSpPr/>
          <p:nvPr/>
        </p:nvSpPr>
        <p:spPr>
          <a:xfrm>
            <a:off x="8460432" y="6381328"/>
            <a:ext cx="540533"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1600" dirty="0" smtClean="0">
                <a:latin typeface="+mj-lt"/>
              </a:rPr>
              <a:t>Clip </a:t>
            </a:r>
            <a:endParaRPr lang="en-AU" sz="16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obstruction</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307323" y="3585411"/>
            <a:ext cx="8496944" cy="2952328"/>
          </a:xfrm>
        </p:spPr>
        <p:txBody>
          <a:bodyPr/>
          <a:lstStyle/>
          <a:p>
            <a:pPr marR="67960"/>
            <a:r>
              <a:rPr lang="en-AU" dirty="0" smtClean="0">
                <a:latin typeface="Calibri"/>
              </a:rPr>
              <a:t>Are the players trying to play the ball? </a:t>
            </a:r>
          </a:p>
          <a:p>
            <a:pPr marR="31800"/>
            <a:r>
              <a:rPr lang="en-AU" dirty="0" smtClean="0">
                <a:latin typeface="Calibri"/>
              </a:rPr>
              <a:t>Is there a possibility to play the ball? </a:t>
            </a:r>
          </a:p>
          <a:p>
            <a:pPr marR="6690"/>
            <a:r>
              <a:rPr lang="en-AU" dirty="0" smtClean="0">
                <a:latin typeface="Calibri"/>
              </a:rPr>
              <a:t>Is there active movement to prevent the playing of the ball? </a:t>
            </a:r>
          </a:p>
          <a:p>
            <a:r>
              <a:rPr lang="en-AU" dirty="0" smtClean="0">
                <a:latin typeface="Calibri"/>
              </a:rPr>
              <a:t>Be aware of professional use of the body to illegally block opponents from the ball </a:t>
            </a:r>
          </a:p>
          <a:p>
            <a:r>
              <a:rPr lang="en-AU" dirty="0" smtClean="0">
                <a:latin typeface="Calibri"/>
              </a:rPr>
              <a:t>Stick obstruction is a ‘hot issue’ for players. Judge it fairly and correctly and blow only if you are 100% sure </a:t>
            </a:r>
            <a:endParaRPr lang="en-AU" dirty="0">
              <a:latin typeface="+mj-lt"/>
            </a:endParaRPr>
          </a:p>
        </p:txBody>
      </p:sp>
      <p:sp>
        <p:nvSpPr>
          <p:cNvPr id="4" name="Rectangle 3"/>
          <p:cNvSpPr/>
          <p:nvPr/>
        </p:nvSpPr>
        <p:spPr>
          <a:xfrm>
            <a:off x="8460432" y="6381328"/>
            <a:ext cx="540533"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1600" dirty="0" smtClean="0">
                <a:latin typeface="+mj-lt"/>
              </a:rPr>
              <a:t>Clip </a:t>
            </a:r>
            <a:endParaRPr lang="en-AU" sz="1600" dirty="0">
              <a:latin typeface="+mj-lt"/>
            </a:endParaRPr>
          </a:p>
        </p:txBody>
      </p:sp>
      <p:sp>
        <p:nvSpPr>
          <p:cNvPr id="5" name="Content Placeholder 30"/>
          <p:cNvSpPr>
            <a:spLocks noGrp="1"/>
          </p:cNvSpPr>
          <p:nvPr>
            <p:ph sz="half" idx="1"/>
          </p:nvPr>
        </p:nvSpPr>
        <p:spPr>
          <a:xfrm>
            <a:off x="179512" y="1124744"/>
            <a:ext cx="8784976" cy="2376264"/>
          </a:xfrm>
        </p:spPr>
        <p:style>
          <a:lnRef idx="2">
            <a:schemeClr val="dk1"/>
          </a:lnRef>
          <a:fillRef idx="1">
            <a:schemeClr val="lt1"/>
          </a:fillRef>
          <a:effectRef idx="0">
            <a:schemeClr val="dk1"/>
          </a:effectRef>
          <a:fontRef idx="minor">
            <a:schemeClr val="dk1"/>
          </a:fontRef>
        </p:style>
        <p:txBody>
          <a:bodyPr/>
          <a:lstStyle/>
          <a:p>
            <a:pPr marL="0" indent="0">
              <a:buNone/>
            </a:pPr>
            <a:r>
              <a:rPr lang="en-AU" sz="2000" b="1" u="sng" dirty="0" smtClean="0">
                <a:latin typeface="Calibri"/>
              </a:rPr>
              <a:t>Players must not obstruct an opponent who is attempting to play the ball.</a:t>
            </a:r>
          </a:p>
          <a:p>
            <a:pPr marL="0" indent="0">
              <a:buNone/>
            </a:pPr>
            <a:r>
              <a:rPr lang="en-AU" sz="2000" dirty="0" smtClean="0">
                <a:latin typeface="Calibri"/>
              </a:rPr>
              <a:t>Players obstruct if they:</a:t>
            </a:r>
          </a:p>
          <a:p>
            <a:pPr marL="265113" indent="-265113">
              <a:spcBef>
                <a:spcPts val="0"/>
              </a:spcBef>
            </a:pPr>
            <a:r>
              <a:rPr lang="en-AU" sz="2000" dirty="0" smtClean="0">
                <a:latin typeface="Calibri"/>
              </a:rPr>
              <a:t>back into an opponent,</a:t>
            </a:r>
          </a:p>
          <a:p>
            <a:pPr marL="265113" indent="-265113">
              <a:spcBef>
                <a:spcPts val="0"/>
              </a:spcBef>
            </a:pPr>
            <a:r>
              <a:rPr lang="en-AU" sz="2000" dirty="0" smtClean="0">
                <a:latin typeface="Calibri"/>
              </a:rPr>
              <a:t>physically interfere with the stick or body of an opponent,</a:t>
            </a:r>
          </a:p>
          <a:p>
            <a:pPr marL="265113" indent="-265113">
              <a:spcBef>
                <a:spcPts val="0"/>
              </a:spcBef>
            </a:pPr>
            <a:r>
              <a:rPr lang="en-AU" sz="2000" dirty="0" smtClean="0">
                <a:latin typeface="Calibri"/>
              </a:rPr>
              <a:t>shield  the ball from a legitimate tackle with their stick or any part of their body,</a:t>
            </a:r>
          </a:p>
          <a:p>
            <a:pPr marL="265113" indent="-265113">
              <a:spcBef>
                <a:spcPts val="0"/>
              </a:spcBef>
            </a:pPr>
            <a:r>
              <a:rPr lang="en-AU" sz="2000" dirty="0" smtClean="0">
                <a:latin typeface="Calibri"/>
              </a:rPr>
              <a:t>A player who runs in front of or blocks an opponent to stop them legitimately playing or attempting to play the ball.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Raised ball</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179512" y="1844824"/>
            <a:ext cx="8856984" cy="4824536"/>
          </a:xfrm>
        </p:spPr>
        <p:txBody>
          <a:bodyPr/>
          <a:lstStyle/>
          <a:p>
            <a:endParaRPr lang="en-AU" sz="1600" dirty="0" smtClean="0">
              <a:solidFill>
                <a:srgbClr val="000000"/>
              </a:solidFill>
              <a:latin typeface="Calibri"/>
            </a:endParaRPr>
          </a:p>
          <a:p>
            <a:pPr marR="9780"/>
            <a:r>
              <a:rPr lang="en-AU" sz="2800" dirty="0" smtClean="0">
                <a:latin typeface="Calibri"/>
              </a:rPr>
              <a:t>Blow only in dangerous situations everywhere on the pitch - </a:t>
            </a:r>
            <a:r>
              <a:rPr lang="en-AU" sz="2800" u="sng" dirty="0" smtClean="0">
                <a:latin typeface="Calibri"/>
              </a:rPr>
              <a:t>forget lifted, think danger </a:t>
            </a:r>
          </a:p>
          <a:p>
            <a:r>
              <a:rPr lang="en-AU" sz="2800" dirty="0" smtClean="0">
                <a:latin typeface="Calibri"/>
              </a:rPr>
              <a:t>Low balls over defenders sticks in a controlled manner that hit half shin pad are not dangerous </a:t>
            </a:r>
          </a:p>
          <a:p>
            <a:r>
              <a:rPr lang="en-AU" sz="2800" dirty="0" smtClean="0">
                <a:latin typeface="Calibri"/>
              </a:rPr>
              <a:t>Use common sense and show understanding of the play </a:t>
            </a:r>
          </a:p>
          <a:p>
            <a:r>
              <a:rPr lang="en-AU" sz="2800" dirty="0" smtClean="0">
                <a:latin typeface="Calibri"/>
              </a:rPr>
              <a:t>Be consistent</a:t>
            </a:r>
            <a:endParaRPr lang="en-AU" dirty="0">
              <a:latin typeface="+mj-lt"/>
            </a:endParaRPr>
          </a:p>
        </p:txBody>
      </p:sp>
      <p:sp>
        <p:nvSpPr>
          <p:cNvPr id="4" name="Rectangle 3"/>
          <p:cNvSpPr/>
          <p:nvPr/>
        </p:nvSpPr>
        <p:spPr>
          <a:xfrm>
            <a:off x="8460432" y="6381328"/>
            <a:ext cx="540533"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1600" dirty="0" smtClean="0">
                <a:latin typeface="+mj-lt"/>
              </a:rPr>
              <a:t>Clip </a:t>
            </a:r>
            <a:endParaRPr lang="en-AU" sz="16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goalkeeping</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179512" y="1124744"/>
            <a:ext cx="8712968" cy="5544616"/>
          </a:xfrm>
        </p:spPr>
        <p:txBody>
          <a:bodyPr/>
          <a:lstStyle/>
          <a:p>
            <a:r>
              <a:rPr lang="en-AU" sz="2400" dirty="0" smtClean="0">
                <a:latin typeface="+mj-lt"/>
              </a:rPr>
              <a:t>Goalkeepers and players with goalkeeping privileges must wear a single coloured shirt or garment of a different colour to both teams </a:t>
            </a:r>
          </a:p>
          <a:p>
            <a:r>
              <a:rPr lang="en-AU" sz="2400" dirty="0" smtClean="0">
                <a:latin typeface="+mj-lt"/>
              </a:rPr>
              <a:t>Players with goalkeeping privileges may wear protective headgear in their defending 23 metres area:</a:t>
            </a:r>
          </a:p>
          <a:p>
            <a:pPr lvl="1"/>
            <a:r>
              <a:rPr lang="en-AU" sz="2200" dirty="0" smtClean="0">
                <a:latin typeface="+mj-lt"/>
              </a:rPr>
              <a:t>It must be worn to defend penalty corners and penalty strokes. </a:t>
            </a:r>
          </a:p>
          <a:p>
            <a:pPr lvl="1"/>
            <a:r>
              <a:rPr lang="en-AU" sz="2200" dirty="0" smtClean="0">
                <a:latin typeface="+mj-lt"/>
              </a:rPr>
              <a:t>They may take part in the game outside their own 23 metres area provided that they have safely removed their headgear </a:t>
            </a:r>
          </a:p>
          <a:p>
            <a:r>
              <a:rPr lang="en-AU" sz="2400" dirty="0" smtClean="0">
                <a:latin typeface="+mj-lt"/>
              </a:rPr>
              <a:t>Allow goalkeepers and players with goalkeeping privileges to move the ball away with their hand / hand protector / arm / body, as part of a goal saving action.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617" y="934961"/>
            <a:ext cx="8543746" cy="3410254"/>
          </a:xfrm>
        </p:spPr>
        <p:style>
          <a:lnRef idx="2">
            <a:schemeClr val="dk1"/>
          </a:lnRef>
          <a:fillRef idx="1">
            <a:schemeClr val="lt1"/>
          </a:fillRef>
          <a:effectRef idx="0">
            <a:schemeClr val="dk1"/>
          </a:effectRef>
          <a:fontRef idx="minor">
            <a:schemeClr val="dk1"/>
          </a:fontRef>
        </p:style>
        <p:txBody>
          <a:bodyPr/>
          <a:lstStyle/>
          <a:p>
            <a:pPr>
              <a:spcBef>
                <a:spcPts val="0"/>
              </a:spcBef>
              <a:buNone/>
            </a:pPr>
            <a:r>
              <a:rPr lang="en-AU" sz="2000" dirty="0" smtClean="0">
                <a:latin typeface="+mj-lt"/>
              </a:rPr>
              <a:t>A penalty corner is awarded:</a:t>
            </a:r>
          </a:p>
          <a:p>
            <a:pPr lvl="1">
              <a:spcBef>
                <a:spcPts val="0"/>
              </a:spcBef>
            </a:pPr>
            <a:r>
              <a:rPr lang="en-AU" sz="2000" dirty="0" smtClean="0">
                <a:latin typeface="+mj-lt"/>
              </a:rPr>
              <a:t>For an offence by a defender in the circle which does not prevent the probable scoring of a goal,</a:t>
            </a:r>
          </a:p>
          <a:p>
            <a:pPr lvl="1">
              <a:spcBef>
                <a:spcPts val="0"/>
              </a:spcBef>
            </a:pPr>
            <a:r>
              <a:rPr lang="en-AU" sz="2000" dirty="0" smtClean="0">
                <a:latin typeface="+mj-lt"/>
              </a:rPr>
              <a:t>For an intentional offence in the circle by a defender against an opponent who does not have possession of the ball or an opportunity to play the ball,</a:t>
            </a:r>
          </a:p>
          <a:p>
            <a:pPr lvl="1">
              <a:spcBef>
                <a:spcPts val="0"/>
              </a:spcBef>
            </a:pPr>
            <a:r>
              <a:rPr lang="en-AU" sz="2000" dirty="0" smtClean="0">
                <a:latin typeface="+mj-lt"/>
              </a:rPr>
              <a:t>For an intentional offence by a defender outside the circle but within the 23 metres area they are defending,</a:t>
            </a:r>
          </a:p>
          <a:p>
            <a:pPr lvl="1">
              <a:spcBef>
                <a:spcPts val="0"/>
              </a:spcBef>
            </a:pPr>
            <a:r>
              <a:rPr lang="en-AU" sz="2000" dirty="0" smtClean="0">
                <a:latin typeface="+mj-lt"/>
              </a:rPr>
              <a:t>For intentionally playing the ball over the back-line by a defender,</a:t>
            </a:r>
          </a:p>
          <a:p>
            <a:pPr lvl="1">
              <a:spcBef>
                <a:spcPts val="0"/>
              </a:spcBef>
            </a:pPr>
            <a:r>
              <a:rPr lang="en-AU" sz="2000" dirty="0" smtClean="0">
                <a:latin typeface="+mj-lt"/>
              </a:rPr>
              <a:t>When the ball becomes lodged in a player’s clothing or equipment while in the circle they are defending.</a:t>
            </a:r>
            <a:endParaRPr lang="en-AU" sz="2000" dirty="0">
              <a:latin typeface="+mj-lt"/>
            </a:endParaRPr>
          </a:p>
        </p:txBody>
      </p:sp>
      <p:sp>
        <p:nvSpPr>
          <p:cNvPr id="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Penalty corners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5" name="Rectangle 4"/>
          <p:cNvSpPr/>
          <p:nvPr/>
        </p:nvSpPr>
        <p:spPr>
          <a:xfrm>
            <a:off x="377516" y="4410408"/>
            <a:ext cx="8495619" cy="2349361"/>
          </a:xfrm>
          <a:prstGeom prst="rect">
            <a:avLst/>
          </a:prstGeom>
        </p:spPr>
        <p:txBody>
          <a:bodyPr wrap="square">
            <a:spAutoFit/>
          </a:bodyPr>
          <a:lstStyle/>
          <a:p>
            <a:pPr marL="273050" marR="9770" indent="-273050" eaLnBrk="0" hangingPunct="0">
              <a:spcBef>
                <a:spcPts val="600"/>
              </a:spcBef>
              <a:buClr>
                <a:srgbClr val="FEC723"/>
              </a:buClr>
              <a:buSzPct val="95000"/>
              <a:buFont typeface="Wingdings 2" pitchFamily="18" charset="2"/>
              <a:buChar char=""/>
            </a:pPr>
            <a:r>
              <a:rPr lang="en-AU" sz="2000" dirty="0" smtClean="0">
                <a:latin typeface="+mj-lt"/>
              </a:rPr>
              <a:t>A goal cannot be scored unless the ball has travelled </a:t>
            </a:r>
            <a:r>
              <a:rPr lang="en-AU" sz="2000" u="sng" dirty="0" smtClean="0">
                <a:latin typeface="+mj-lt"/>
              </a:rPr>
              <a:t>outside the circle</a:t>
            </a:r>
            <a:r>
              <a:rPr lang="en-AU" sz="2000" dirty="0" smtClean="0">
                <a:latin typeface="+mj-lt"/>
              </a:rPr>
              <a:t>. </a:t>
            </a:r>
          </a:p>
          <a:p>
            <a:pPr marL="730250" marR="9770" lvl="1" indent="-273050" eaLnBrk="0" hangingPunct="0">
              <a:spcBef>
                <a:spcPts val="400"/>
              </a:spcBef>
              <a:buClr>
                <a:srgbClr val="FEC723"/>
              </a:buClr>
              <a:buSzPct val="95000"/>
              <a:buFont typeface="Wingdings 2" pitchFamily="18" charset="2"/>
              <a:buChar char=""/>
            </a:pPr>
            <a:r>
              <a:rPr lang="en-AU" sz="2000" dirty="0" smtClean="0">
                <a:latin typeface="+mj-lt"/>
              </a:rPr>
              <a:t>If the ball stays inside the circle, it is not an offence to take a shot at goal – allow play to continue; if a defender commits an offence which normally would have prevented the probable scoring of a goal, a further penalty corner should be awarded</a:t>
            </a:r>
            <a:r>
              <a:rPr lang="en-AU" sz="2000" dirty="0" smtClean="0">
                <a:latin typeface="+mj-lt"/>
              </a:rPr>
              <a:t>,</a:t>
            </a:r>
          </a:p>
          <a:p>
            <a:pPr marL="273050" marR="9770" lvl="1" indent="-273050" eaLnBrk="0" hangingPunct="0">
              <a:spcBef>
                <a:spcPts val="400"/>
              </a:spcBef>
              <a:buClr>
                <a:srgbClr val="FEC723"/>
              </a:buClr>
              <a:buSzPct val="95000"/>
              <a:buFont typeface="Wingdings 2" pitchFamily="18" charset="2"/>
              <a:buChar char=""/>
            </a:pPr>
            <a:r>
              <a:rPr lang="en-AU" sz="2000" dirty="0" smtClean="0">
                <a:latin typeface="+mj-lt"/>
              </a:rPr>
              <a:t>If the </a:t>
            </a:r>
            <a:r>
              <a:rPr lang="en-AU" sz="2000" dirty="0" smtClean="0">
                <a:latin typeface="+mj-lt"/>
              </a:rPr>
              <a:t>first shot at goal is a hit (as opposed to a </a:t>
            </a:r>
            <a:r>
              <a:rPr lang="en-AU" sz="2000" dirty="0" smtClean="0">
                <a:latin typeface="+mj-lt"/>
              </a:rPr>
              <a:t>push, flick </a:t>
            </a:r>
            <a:r>
              <a:rPr lang="en-AU" sz="2000" dirty="0" smtClean="0">
                <a:latin typeface="+mj-lt"/>
              </a:rPr>
              <a:t>or scoop), the ball must cross the </a:t>
            </a:r>
            <a:r>
              <a:rPr lang="en-AU" sz="2000" dirty="0" smtClean="0">
                <a:latin typeface="+mj-lt"/>
              </a:rPr>
              <a:t>goal-line</a:t>
            </a:r>
            <a:r>
              <a:rPr lang="en-AU" sz="2000" dirty="0" smtClean="0">
                <a:latin typeface="+mj-lt"/>
              </a:rPr>
              <a:t> at </a:t>
            </a:r>
            <a:r>
              <a:rPr lang="en-AU" sz="2000" dirty="0" smtClean="0">
                <a:latin typeface="+mj-lt"/>
              </a:rPr>
              <a:t>the height </a:t>
            </a:r>
            <a:r>
              <a:rPr lang="en-AU" sz="2000" dirty="0" smtClean="0">
                <a:latin typeface="+mj-lt"/>
              </a:rPr>
              <a:t>of the </a:t>
            </a:r>
            <a:r>
              <a:rPr lang="en-AU" sz="2000" dirty="0" smtClean="0">
                <a:latin typeface="+mj-lt"/>
              </a:rPr>
              <a:t>backboard.</a:t>
            </a:r>
            <a:endParaRPr lang="en-AU" sz="5400" dirty="0" smtClean="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Penalty corners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179512" y="1196752"/>
            <a:ext cx="8784976" cy="5256584"/>
          </a:xfrm>
        </p:spPr>
        <p:txBody>
          <a:bodyPr/>
          <a:lstStyle/>
          <a:p>
            <a:pPr marR="71490">
              <a:buNone/>
            </a:pPr>
            <a:r>
              <a:rPr lang="en-AU" sz="2400" dirty="0" smtClean="0">
                <a:latin typeface="Calibri"/>
              </a:rPr>
              <a:t>The best way to manage a short corner is:</a:t>
            </a:r>
          </a:p>
          <a:p>
            <a:pPr marR="71490"/>
            <a:r>
              <a:rPr lang="en-AU" sz="2400" dirty="0" smtClean="0">
                <a:latin typeface="Calibri"/>
              </a:rPr>
              <a:t>Positioning is critical</a:t>
            </a:r>
          </a:p>
          <a:p>
            <a:pPr marR="11060"/>
            <a:r>
              <a:rPr lang="en-AU" sz="2400" dirty="0" smtClean="0">
                <a:latin typeface="Calibri"/>
              </a:rPr>
              <a:t>Manage the set up – including the meetings on the top of the circle or in defence </a:t>
            </a:r>
          </a:p>
          <a:p>
            <a:pPr marR="11180"/>
            <a:r>
              <a:rPr lang="en-AU" sz="2400" dirty="0" smtClean="0">
                <a:latin typeface="Calibri"/>
              </a:rPr>
              <a:t>Use pro-active and preventative reminders to prevent possible breaking and other offences </a:t>
            </a:r>
          </a:p>
          <a:p>
            <a:r>
              <a:rPr lang="en-AU" sz="2400" dirty="0" smtClean="0">
                <a:latin typeface="Calibri"/>
              </a:rPr>
              <a:t>Apply the drag flick interpretations</a:t>
            </a:r>
          </a:p>
          <a:p>
            <a:r>
              <a:rPr lang="en-AU" sz="2400" dirty="0" smtClean="0">
                <a:latin typeface="Calibri"/>
              </a:rPr>
              <a:t>Position of the other umpire should allow support of colleague on the height and direction of the shot and possible obstruction of runners </a:t>
            </a:r>
          </a:p>
          <a:p>
            <a:r>
              <a:rPr lang="en-AU" sz="2400" dirty="0" smtClean="0">
                <a:latin typeface="Calibri"/>
              </a:rPr>
              <a:t>When the ball is missing the goal and the defender is hit high on the body, decision is a free hit to the defence.</a:t>
            </a:r>
            <a:endParaRPr lang="en-AU" sz="24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Penalty strokes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251520" y="3645024"/>
            <a:ext cx="8712968" cy="2952328"/>
          </a:xfrm>
        </p:spPr>
        <p:txBody>
          <a:bodyPr/>
          <a:lstStyle/>
          <a:p>
            <a:pPr>
              <a:buNone/>
            </a:pPr>
            <a:r>
              <a:rPr lang="en-AU" sz="2000" dirty="0" smtClean="0">
                <a:latin typeface="Calibri"/>
              </a:rPr>
              <a:t>When officiating a penalty stroke:</a:t>
            </a:r>
          </a:p>
          <a:p>
            <a:r>
              <a:rPr lang="en-AU" sz="2000" dirty="0" smtClean="0">
                <a:latin typeface="Calibri"/>
              </a:rPr>
              <a:t>Ensure that goalkeeper and taker are in position and prepared </a:t>
            </a:r>
          </a:p>
          <a:p>
            <a:r>
              <a:rPr lang="en-AU" sz="2000" dirty="0" smtClean="0">
                <a:latin typeface="Calibri"/>
              </a:rPr>
              <a:t>Taker to be within playing distance of the ball - communicate this early </a:t>
            </a:r>
          </a:p>
          <a:p>
            <a:r>
              <a:rPr lang="en-AU" sz="2000" dirty="0" smtClean="0">
                <a:latin typeface="Calibri"/>
              </a:rPr>
              <a:t>At penalty strokes allow the stroke if it looks natural –even if there is a minor drag </a:t>
            </a:r>
          </a:p>
          <a:p>
            <a:r>
              <a:rPr lang="en-AU" sz="2000" dirty="0" smtClean="0">
                <a:latin typeface="Calibri"/>
              </a:rPr>
              <a:t>The penalty stroke is a major decision for a major </a:t>
            </a:r>
            <a:r>
              <a:rPr lang="en-AU" sz="2000" dirty="0" smtClean="0">
                <a:latin typeface="Calibri"/>
              </a:rPr>
              <a:t>foul,</a:t>
            </a:r>
          </a:p>
          <a:p>
            <a:r>
              <a:rPr lang="en-AU" sz="2000" dirty="0" smtClean="0">
                <a:latin typeface="+mj-lt"/>
              </a:rPr>
              <a:t>You shouldn't disallow a goal based on the noise from the stick contact. As long as the action is either a push, flick or scoop</a:t>
            </a:r>
            <a:r>
              <a:rPr lang="en-AU" sz="2000" dirty="0" smtClean="0">
                <a:latin typeface="+mj-lt"/>
              </a:rPr>
              <a:t>.</a:t>
            </a:r>
            <a:endParaRPr lang="en-AU" sz="2000" dirty="0" smtClean="0">
              <a:latin typeface="+mj-lt"/>
            </a:endParaRPr>
          </a:p>
        </p:txBody>
      </p:sp>
      <p:sp>
        <p:nvSpPr>
          <p:cNvPr id="4" name="Content Placeholder 30"/>
          <p:cNvSpPr>
            <a:spLocks noGrp="1"/>
          </p:cNvSpPr>
          <p:nvPr>
            <p:ph sz="half" idx="1"/>
          </p:nvPr>
        </p:nvSpPr>
        <p:spPr>
          <a:xfrm>
            <a:off x="251520" y="1196752"/>
            <a:ext cx="8712968" cy="2160240"/>
          </a:xfrm>
        </p:spPr>
        <p:style>
          <a:lnRef idx="2">
            <a:schemeClr val="dk1"/>
          </a:lnRef>
          <a:fillRef idx="1">
            <a:schemeClr val="lt1"/>
          </a:fillRef>
          <a:effectRef idx="0">
            <a:schemeClr val="dk1"/>
          </a:effectRef>
          <a:fontRef idx="minor">
            <a:schemeClr val="dk1"/>
          </a:fontRef>
        </p:style>
        <p:txBody>
          <a:bodyPr/>
          <a:lstStyle/>
          <a:p>
            <a:pPr marL="0" indent="0">
              <a:buNone/>
            </a:pPr>
            <a:r>
              <a:rPr lang="en-AU" sz="2200" b="1" u="sng" dirty="0" smtClean="0">
                <a:latin typeface="Calibri"/>
              </a:rPr>
              <a:t>Definition</a:t>
            </a:r>
          </a:p>
          <a:p>
            <a:pPr marL="0" indent="0">
              <a:spcBef>
                <a:spcPts val="0"/>
              </a:spcBef>
              <a:buNone/>
            </a:pPr>
            <a:r>
              <a:rPr lang="en-AU" sz="2200" dirty="0" smtClean="0">
                <a:latin typeface="Calibri"/>
              </a:rPr>
              <a:t>A penalty stroke is awarded:</a:t>
            </a:r>
          </a:p>
          <a:p>
            <a:pPr marL="182563" indent="-182563">
              <a:spcBef>
                <a:spcPts val="0"/>
              </a:spcBef>
            </a:pPr>
            <a:r>
              <a:rPr lang="en-AU" sz="2200" dirty="0" smtClean="0">
                <a:latin typeface="Calibri"/>
              </a:rPr>
              <a:t>for an offence by a defender in the circle which prevents the probable scoring of a goal,</a:t>
            </a:r>
          </a:p>
          <a:p>
            <a:pPr marL="182563" indent="-182563">
              <a:spcBef>
                <a:spcPts val="0"/>
              </a:spcBef>
            </a:pPr>
            <a:r>
              <a:rPr lang="en-AU" sz="2200" dirty="0" smtClean="0">
                <a:latin typeface="Calibri"/>
              </a:rPr>
              <a:t>for  an intentional offence in the circle by a defender against an opponent who has possession of the ball, or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communicating</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179512" y="980728"/>
            <a:ext cx="8568952" cy="2016224"/>
          </a:xfrm>
        </p:spPr>
        <p:txBody>
          <a:bodyPr/>
          <a:lstStyle/>
          <a:p>
            <a:pPr>
              <a:buNone/>
            </a:pPr>
            <a:r>
              <a:rPr lang="en-AU" sz="2000" b="1" dirty="0" smtClean="0">
                <a:latin typeface="+mj-lt"/>
              </a:rPr>
              <a:t>Communication with Players</a:t>
            </a:r>
          </a:p>
          <a:p>
            <a:pPr marL="0" indent="0">
              <a:buNone/>
            </a:pPr>
            <a:r>
              <a:rPr lang="en-AU" sz="2000" dirty="0" smtClean="0">
                <a:latin typeface="+mj-lt"/>
              </a:rPr>
              <a:t>Remember that you are much nearer to being a Traffic Controller than being a Policeman, so your communication with the players must have this in mind. Earn their "respect" rather than their "fear”.</a:t>
            </a:r>
          </a:p>
          <a:p>
            <a:pPr marL="0" indent="0">
              <a:buNone/>
            </a:pPr>
            <a:endParaRPr lang="en-AU" sz="2000" dirty="0" smtClean="0">
              <a:latin typeface="+mj-lt"/>
            </a:endParaRPr>
          </a:p>
          <a:p>
            <a:pPr>
              <a:buNone/>
            </a:pPr>
            <a:r>
              <a:rPr lang="en-AU" sz="2000" dirty="0" smtClean="0">
                <a:latin typeface="+mj-lt"/>
              </a:rPr>
              <a:t>There are three ways of communication, namely:</a:t>
            </a:r>
          </a:p>
        </p:txBody>
      </p:sp>
      <p:sp>
        <p:nvSpPr>
          <p:cNvPr id="4" name="Rectangle 3"/>
          <p:cNvSpPr/>
          <p:nvPr/>
        </p:nvSpPr>
        <p:spPr>
          <a:xfrm>
            <a:off x="8460432" y="6381328"/>
            <a:ext cx="540533"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1600" dirty="0" smtClean="0">
                <a:latin typeface="+mj-lt"/>
              </a:rPr>
              <a:t>Clip </a:t>
            </a:r>
            <a:endParaRPr lang="en-AU" sz="1600" dirty="0">
              <a:latin typeface="+mj-lt"/>
            </a:endParaRPr>
          </a:p>
        </p:txBody>
      </p:sp>
      <p:sp>
        <p:nvSpPr>
          <p:cNvPr id="5" name="Rectangle 4"/>
          <p:cNvSpPr/>
          <p:nvPr/>
        </p:nvSpPr>
        <p:spPr>
          <a:xfrm>
            <a:off x="8460432" y="6021288"/>
            <a:ext cx="540533"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1600" dirty="0" smtClean="0">
                <a:latin typeface="+mj-lt"/>
              </a:rPr>
              <a:t>Clip </a:t>
            </a:r>
            <a:endParaRPr lang="en-AU" sz="1600" dirty="0">
              <a:latin typeface="+mj-lt"/>
            </a:endParaRPr>
          </a:p>
        </p:txBody>
      </p:sp>
      <p:sp>
        <p:nvSpPr>
          <p:cNvPr id="7" name="Rectangle 6"/>
          <p:cNvSpPr/>
          <p:nvPr/>
        </p:nvSpPr>
        <p:spPr>
          <a:xfrm>
            <a:off x="2771800" y="3212976"/>
            <a:ext cx="309634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Whistle</a:t>
            </a:r>
            <a:endParaRPr lang="en-AU" sz="2800" dirty="0" smtClean="0">
              <a:latin typeface="+mj-lt"/>
            </a:endParaRPr>
          </a:p>
        </p:txBody>
      </p:sp>
      <p:sp>
        <p:nvSpPr>
          <p:cNvPr id="8" name="Rectangle 7"/>
          <p:cNvSpPr/>
          <p:nvPr/>
        </p:nvSpPr>
        <p:spPr>
          <a:xfrm>
            <a:off x="2771800" y="3933056"/>
            <a:ext cx="309634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Signals</a:t>
            </a:r>
            <a:endParaRPr lang="en-AU" sz="2800" dirty="0" smtClean="0">
              <a:latin typeface="+mj-lt"/>
            </a:endParaRPr>
          </a:p>
        </p:txBody>
      </p:sp>
      <p:sp>
        <p:nvSpPr>
          <p:cNvPr id="9" name="Rectangle 8"/>
          <p:cNvSpPr/>
          <p:nvPr/>
        </p:nvSpPr>
        <p:spPr>
          <a:xfrm>
            <a:off x="2771800" y="4581128"/>
            <a:ext cx="309634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Verbal Comment</a:t>
            </a:r>
            <a:endParaRPr lang="en-AU" sz="2800" dirty="0" smtClean="0">
              <a:latin typeface="+mj-lt"/>
            </a:endParaRPr>
          </a:p>
        </p:txBody>
      </p:sp>
      <p:sp>
        <p:nvSpPr>
          <p:cNvPr id="10" name="Content Placeholder 30"/>
          <p:cNvSpPr>
            <a:spLocks noGrp="1"/>
          </p:cNvSpPr>
          <p:nvPr>
            <p:ph sz="half" idx="1"/>
          </p:nvPr>
        </p:nvSpPr>
        <p:spPr>
          <a:xfrm>
            <a:off x="575048" y="5301208"/>
            <a:ext cx="7885384" cy="1152128"/>
          </a:xfrm>
        </p:spPr>
        <p:txBody>
          <a:bodyPr/>
          <a:lstStyle/>
          <a:p>
            <a:pPr marL="0" indent="0">
              <a:buNone/>
            </a:pPr>
            <a:r>
              <a:rPr lang="en-AU" sz="2000" b="1" dirty="0" smtClean="0">
                <a:latin typeface="+mj-lt"/>
              </a:rPr>
              <a:t>Verbal Comment </a:t>
            </a:r>
            <a:r>
              <a:rPr lang="en-AU" sz="2000" dirty="0" smtClean="0">
                <a:latin typeface="+mj-lt"/>
              </a:rPr>
              <a:t>- Communication by word of mouth should </a:t>
            </a:r>
            <a:r>
              <a:rPr lang="en-AU" sz="2000" u="sng" dirty="0" smtClean="0">
                <a:latin typeface="+mj-lt"/>
              </a:rPr>
              <a:t>be kept to the absolute minimum</a:t>
            </a:r>
            <a:r>
              <a:rPr lang="en-AU" sz="2000" dirty="0" smtClean="0">
                <a:latin typeface="+mj-lt"/>
              </a:rPr>
              <a:t>, however, it is better when done though </a:t>
            </a:r>
            <a:r>
              <a:rPr lang="en-AU" sz="2000" b="1" dirty="0" smtClean="0">
                <a:latin typeface="+mj-lt"/>
              </a:rPr>
              <a:t>the team captain</a:t>
            </a:r>
            <a:r>
              <a:rPr lang="en-AU" sz="2000" dirty="0" smtClean="0">
                <a:latin typeface="+mj-lt"/>
              </a:rPr>
              <a:t>. Use the sign languages with which you have been equipped.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Whistling</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251520" y="1988840"/>
            <a:ext cx="8568952" cy="4608512"/>
          </a:xfrm>
        </p:spPr>
        <p:txBody>
          <a:bodyPr/>
          <a:lstStyle/>
          <a:p>
            <a:pPr marL="457200" indent="-457200">
              <a:buFont typeface="+mj-lt"/>
              <a:buAutoNum type="arabicPeriod"/>
            </a:pPr>
            <a:r>
              <a:rPr lang="en-AU" sz="2400" dirty="0" smtClean="0">
                <a:latin typeface="+mj-lt"/>
              </a:rPr>
              <a:t>The whistle is the main way in which umpires communicate with players, each other and other persons involved in the match</a:t>
            </a:r>
          </a:p>
          <a:p>
            <a:pPr marL="457200" indent="-457200">
              <a:buFont typeface="+mj-lt"/>
              <a:buAutoNum type="arabicPeriod"/>
            </a:pPr>
            <a:r>
              <a:rPr lang="en-AU" sz="2400" dirty="0" smtClean="0">
                <a:latin typeface="+mj-lt"/>
              </a:rPr>
              <a:t>The whistle must be blown </a:t>
            </a:r>
            <a:r>
              <a:rPr lang="en-AU" sz="2400" u="sng" dirty="0" smtClean="0">
                <a:latin typeface="+mj-lt"/>
              </a:rPr>
              <a:t>decisively, loudly and confidently</a:t>
            </a:r>
            <a:r>
              <a:rPr lang="en-AU" sz="2400" dirty="0" smtClean="0">
                <a:latin typeface="+mj-lt"/>
              </a:rPr>
              <a:t> enough for all involved in the match to be able to hear it.  This does not mean long loud whistling at all times</a:t>
            </a:r>
          </a:p>
          <a:p>
            <a:pPr marL="457200" indent="-457200">
              <a:buFont typeface="+mj-lt"/>
              <a:buAutoNum type="arabicPeriod"/>
            </a:pPr>
            <a:r>
              <a:rPr lang="en-AU" sz="2400" dirty="0" smtClean="0">
                <a:latin typeface="+mj-lt"/>
              </a:rPr>
              <a:t>The tone and duration of the whistle must be varied to communicate the seriousness of offences to players</a:t>
            </a:r>
            <a:endParaRPr lang="en-AU" sz="2400"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SIGNALLING</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06760" y="806936"/>
            <a:ext cx="1161192" cy="1502719"/>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289104" y="2376904"/>
            <a:ext cx="1206872" cy="1481134"/>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377672" y="3880440"/>
            <a:ext cx="1109032" cy="1458618"/>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l="12206" b="5916"/>
          <a:stretch>
            <a:fillRect/>
          </a:stretch>
        </p:blipFill>
        <p:spPr bwMode="auto">
          <a:xfrm>
            <a:off x="4778048" y="799410"/>
            <a:ext cx="1015608" cy="1374789"/>
          </a:xfrm>
          <a:prstGeom prst="rect">
            <a:avLst/>
          </a:prstGeom>
          <a:noFill/>
          <a:ln w="9525">
            <a:noFill/>
            <a:miter lim="800000"/>
            <a:headEnd/>
            <a:tailEnd/>
          </a:ln>
        </p:spPr>
      </p:pic>
      <p:pic>
        <p:nvPicPr>
          <p:cNvPr id="1030" name="Picture 6"/>
          <p:cNvPicPr>
            <a:picLocks noChangeAspect="1" noChangeArrowheads="1"/>
          </p:cNvPicPr>
          <p:nvPr/>
        </p:nvPicPr>
        <p:blipFill>
          <a:blip r:embed="rId7" cstate="print"/>
          <a:srcRect r="15069" b="12754"/>
          <a:stretch>
            <a:fillRect/>
          </a:stretch>
        </p:blipFill>
        <p:spPr bwMode="auto">
          <a:xfrm>
            <a:off x="421392" y="5381156"/>
            <a:ext cx="864096" cy="1299435"/>
          </a:xfrm>
          <a:prstGeom prst="rect">
            <a:avLst/>
          </a:prstGeom>
          <a:noFill/>
          <a:ln w="9525">
            <a:noFill/>
            <a:miter lim="800000"/>
            <a:headEnd/>
            <a:tailEnd/>
          </a:ln>
        </p:spPr>
      </p:pic>
      <p:pic>
        <p:nvPicPr>
          <p:cNvPr id="1031" name="Picture 7"/>
          <p:cNvPicPr>
            <a:picLocks noChangeAspect="1" noChangeArrowheads="1"/>
          </p:cNvPicPr>
          <p:nvPr/>
        </p:nvPicPr>
        <p:blipFill>
          <a:blip r:embed="rId8" cstate="print"/>
          <a:srcRect/>
          <a:stretch>
            <a:fillRect/>
          </a:stretch>
        </p:blipFill>
        <p:spPr bwMode="auto">
          <a:xfrm>
            <a:off x="4727248" y="2394559"/>
            <a:ext cx="995522" cy="1350249"/>
          </a:xfrm>
          <a:prstGeom prst="rect">
            <a:avLst/>
          </a:prstGeom>
          <a:noFill/>
          <a:ln w="9525">
            <a:noFill/>
            <a:miter lim="800000"/>
            <a:headEnd/>
            <a:tailEnd/>
          </a:ln>
        </p:spPr>
      </p:pic>
      <p:pic>
        <p:nvPicPr>
          <p:cNvPr id="1032" name="Picture 8"/>
          <p:cNvPicPr>
            <a:picLocks noChangeAspect="1" noChangeArrowheads="1"/>
          </p:cNvPicPr>
          <p:nvPr/>
        </p:nvPicPr>
        <p:blipFill>
          <a:blip r:embed="rId9" cstate="print"/>
          <a:srcRect/>
          <a:stretch>
            <a:fillRect/>
          </a:stretch>
        </p:blipFill>
        <p:spPr bwMode="auto">
          <a:xfrm>
            <a:off x="4709096" y="3876288"/>
            <a:ext cx="935320" cy="1453914"/>
          </a:xfrm>
          <a:prstGeom prst="rect">
            <a:avLst/>
          </a:prstGeom>
          <a:noFill/>
          <a:ln w="9525">
            <a:noFill/>
            <a:miter lim="800000"/>
            <a:headEnd/>
            <a:tailEnd/>
          </a:ln>
        </p:spPr>
      </p:pic>
      <p:pic>
        <p:nvPicPr>
          <p:cNvPr id="1033" name="Picture 9"/>
          <p:cNvPicPr>
            <a:picLocks noChangeAspect="1" noChangeArrowheads="1"/>
          </p:cNvPicPr>
          <p:nvPr/>
        </p:nvPicPr>
        <p:blipFill>
          <a:blip r:embed="rId10" cstate="print"/>
          <a:srcRect/>
          <a:stretch>
            <a:fillRect/>
          </a:stretch>
        </p:blipFill>
        <p:spPr bwMode="auto">
          <a:xfrm>
            <a:off x="4719856" y="5583600"/>
            <a:ext cx="1569356" cy="1054224"/>
          </a:xfrm>
          <a:prstGeom prst="rect">
            <a:avLst/>
          </a:prstGeom>
          <a:noFill/>
          <a:ln w="9525">
            <a:noFill/>
            <a:miter lim="800000"/>
            <a:headEnd/>
            <a:tailEnd/>
          </a:ln>
        </p:spPr>
      </p:pic>
      <p:sp>
        <p:nvSpPr>
          <p:cNvPr id="15" name="Rectangle 14"/>
          <p:cNvSpPr/>
          <p:nvPr/>
        </p:nvSpPr>
        <p:spPr>
          <a:xfrm>
            <a:off x="315824" y="792480"/>
            <a:ext cx="4320480" cy="1509360"/>
          </a:xfrm>
          <a:prstGeom prst="rect">
            <a:avLst/>
          </a:prstGeom>
          <a:noFill/>
          <a:ln w="15875"/>
        </p:spPr>
        <p:style>
          <a:lnRef idx="2">
            <a:schemeClr val="dk1"/>
          </a:lnRef>
          <a:fillRef idx="1">
            <a:schemeClr val="lt1"/>
          </a:fillRef>
          <a:effectRef idx="0">
            <a:schemeClr val="dk1"/>
          </a:effectRef>
          <a:fontRef idx="minor">
            <a:schemeClr val="dk1"/>
          </a:fontRef>
        </p:style>
        <p:txBody>
          <a:bodyPr wrap="square">
            <a:noAutofit/>
          </a:bodyPr>
          <a:lstStyle/>
          <a:p>
            <a:pPr marL="1076325"/>
            <a:r>
              <a:rPr lang="en-AU" sz="1600" b="1" dirty="0" smtClean="0">
                <a:latin typeface="+mj-lt"/>
              </a:rPr>
              <a:t>Free hit: one arm raised slightly above the shoulder level, to right or left. </a:t>
            </a:r>
            <a:r>
              <a:rPr lang="en-AU" sz="1600" dirty="0" smtClean="0">
                <a:latin typeface="+mj-lt"/>
              </a:rPr>
              <a:t>Try and train yourself to use the left arm for signals going left and the right for those going right</a:t>
            </a:r>
            <a:endParaRPr lang="en-AU" sz="1600" dirty="0">
              <a:latin typeface="+mj-lt"/>
            </a:endParaRPr>
          </a:p>
        </p:txBody>
      </p:sp>
      <p:sp>
        <p:nvSpPr>
          <p:cNvPr id="19" name="Rectangle 18"/>
          <p:cNvSpPr/>
          <p:nvPr/>
        </p:nvSpPr>
        <p:spPr>
          <a:xfrm>
            <a:off x="4708312" y="792480"/>
            <a:ext cx="4320480" cy="1509360"/>
          </a:xfrm>
          <a:prstGeom prst="rect">
            <a:avLst/>
          </a:prstGeom>
          <a:noFill/>
          <a:ln w="15875"/>
        </p:spPr>
        <p:style>
          <a:lnRef idx="2">
            <a:schemeClr val="dk1"/>
          </a:lnRef>
          <a:fillRef idx="1">
            <a:schemeClr val="lt1"/>
          </a:fillRef>
          <a:effectRef idx="0">
            <a:schemeClr val="dk1"/>
          </a:effectRef>
          <a:fontRef idx="minor">
            <a:schemeClr val="dk1"/>
          </a:fontRef>
        </p:style>
        <p:txBody>
          <a:bodyPr wrap="square">
            <a:noAutofit/>
          </a:bodyPr>
          <a:lstStyle/>
          <a:p>
            <a:pPr marL="1076325"/>
            <a:r>
              <a:rPr lang="en-AU" sz="1600" b="1" dirty="0" smtClean="0">
                <a:latin typeface="+mj-lt"/>
              </a:rPr>
              <a:t>16 yards hit: </a:t>
            </a:r>
            <a:r>
              <a:rPr lang="en-AU" sz="1600" dirty="0" smtClean="0">
                <a:latin typeface="+mj-lt"/>
              </a:rPr>
              <a:t>both arms extended side ways</a:t>
            </a:r>
            <a:endParaRPr lang="en-AU" sz="1600" dirty="0">
              <a:latin typeface="+mj-lt"/>
            </a:endParaRPr>
          </a:p>
        </p:txBody>
      </p:sp>
      <p:sp>
        <p:nvSpPr>
          <p:cNvPr id="20" name="Rectangle 19"/>
          <p:cNvSpPr/>
          <p:nvPr/>
        </p:nvSpPr>
        <p:spPr>
          <a:xfrm>
            <a:off x="305664" y="2357224"/>
            <a:ext cx="4320480" cy="1458456"/>
          </a:xfrm>
          <a:prstGeom prst="rect">
            <a:avLst/>
          </a:prstGeom>
          <a:noFill/>
          <a:ln w="15875"/>
        </p:spPr>
        <p:style>
          <a:lnRef idx="2">
            <a:schemeClr val="dk1"/>
          </a:lnRef>
          <a:fillRef idx="1">
            <a:schemeClr val="lt1"/>
          </a:fillRef>
          <a:effectRef idx="0">
            <a:schemeClr val="dk1"/>
          </a:effectRef>
          <a:fontRef idx="minor">
            <a:schemeClr val="dk1"/>
          </a:fontRef>
        </p:style>
        <p:txBody>
          <a:bodyPr wrap="square">
            <a:noAutofit/>
          </a:bodyPr>
          <a:lstStyle/>
          <a:p>
            <a:pPr marL="1076325"/>
            <a:r>
              <a:rPr lang="en-AU" sz="1600" b="1" dirty="0" smtClean="0">
                <a:latin typeface="+mj-lt"/>
              </a:rPr>
              <a:t>Penalty Corner: </a:t>
            </a:r>
            <a:r>
              <a:rPr lang="en-AU" sz="1600" dirty="0" smtClean="0">
                <a:latin typeface="+mj-lt"/>
              </a:rPr>
              <a:t>both arms pointed firmly to the goal line</a:t>
            </a:r>
            <a:endParaRPr lang="en-AU" sz="1600" dirty="0">
              <a:latin typeface="+mj-lt"/>
            </a:endParaRPr>
          </a:p>
        </p:txBody>
      </p:sp>
      <p:sp>
        <p:nvSpPr>
          <p:cNvPr id="21" name="Rectangle 20"/>
          <p:cNvSpPr/>
          <p:nvPr/>
        </p:nvSpPr>
        <p:spPr>
          <a:xfrm>
            <a:off x="305664" y="3880440"/>
            <a:ext cx="4320480" cy="1428760"/>
          </a:xfrm>
          <a:prstGeom prst="rect">
            <a:avLst/>
          </a:prstGeom>
          <a:noFill/>
          <a:ln w="15875"/>
        </p:spPr>
        <p:style>
          <a:lnRef idx="2">
            <a:schemeClr val="dk1"/>
          </a:lnRef>
          <a:fillRef idx="1">
            <a:schemeClr val="lt1"/>
          </a:fillRef>
          <a:effectRef idx="0">
            <a:schemeClr val="dk1"/>
          </a:effectRef>
          <a:fontRef idx="minor">
            <a:schemeClr val="dk1"/>
          </a:fontRef>
        </p:style>
        <p:txBody>
          <a:bodyPr wrap="square">
            <a:noAutofit/>
          </a:bodyPr>
          <a:lstStyle/>
          <a:p>
            <a:pPr marL="1076325"/>
            <a:r>
              <a:rPr lang="en-AU" sz="1600" b="1" dirty="0" smtClean="0">
                <a:latin typeface="+mj-lt"/>
              </a:rPr>
              <a:t>Goal: </a:t>
            </a:r>
            <a:r>
              <a:rPr lang="en-AU" sz="1600" dirty="0" smtClean="0">
                <a:latin typeface="+mj-lt"/>
              </a:rPr>
              <a:t>both arms pointed firmly towards the centre spot</a:t>
            </a:r>
            <a:endParaRPr lang="en-AU" sz="1600" dirty="0">
              <a:latin typeface="+mj-lt"/>
            </a:endParaRPr>
          </a:p>
        </p:txBody>
      </p:sp>
      <p:sp>
        <p:nvSpPr>
          <p:cNvPr id="22" name="Rectangle 21"/>
          <p:cNvSpPr/>
          <p:nvPr/>
        </p:nvSpPr>
        <p:spPr>
          <a:xfrm>
            <a:off x="4704552" y="2354312"/>
            <a:ext cx="4320480" cy="1458456"/>
          </a:xfrm>
          <a:prstGeom prst="rect">
            <a:avLst/>
          </a:prstGeom>
          <a:noFill/>
          <a:ln w="15875"/>
        </p:spPr>
        <p:style>
          <a:lnRef idx="2">
            <a:schemeClr val="dk1"/>
          </a:lnRef>
          <a:fillRef idx="1">
            <a:schemeClr val="lt1"/>
          </a:fillRef>
          <a:effectRef idx="0">
            <a:schemeClr val="dk1"/>
          </a:effectRef>
          <a:fontRef idx="minor">
            <a:schemeClr val="dk1"/>
          </a:fontRef>
        </p:style>
        <p:txBody>
          <a:bodyPr wrap="square">
            <a:noAutofit/>
          </a:bodyPr>
          <a:lstStyle/>
          <a:p>
            <a:pPr marL="1076325"/>
            <a:r>
              <a:rPr lang="en-AU" sz="1600" b="1" dirty="0" smtClean="0">
                <a:latin typeface="+mj-lt"/>
              </a:rPr>
              <a:t>Long Corner: </a:t>
            </a:r>
            <a:r>
              <a:rPr lang="en-AU" sz="1600" dirty="0" smtClean="0">
                <a:latin typeface="+mj-lt"/>
              </a:rPr>
              <a:t>extended arm in the direction of </a:t>
            </a:r>
            <a:r>
              <a:rPr lang="en-AU" sz="1600" dirty="0" smtClean="0">
                <a:latin typeface="+mj-lt"/>
              </a:rPr>
              <a:t>corner </a:t>
            </a:r>
            <a:r>
              <a:rPr lang="en-AU" sz="1600" dirty="0" smtClean="0">
                <a:latin typeface="+mj-lt"/>
              </a:rPr>
              <a:t>flag</a:t>
            </a:r>
            <a:endParaRPr lang="en-AU" sz="1600" dirty="0">
              <a:latin typeface="+mj-lt"/>
            </a:endParaRPr>
          </a:p>
        </p:txBody>
      </p:sp>
      <p:sp>
        <p:nvSpPr>
          <p:cNvPr id="23" name="Rectangle 22"/>
          <p:cNvSpPr/>
          <p:nvPr/>
        </p:nvSpPr>
        <p:spPr>
          <a:xfrm>
            <a:off x="4712936" y="3879200"/>
            <a:ext cx="4320480" cy="1428760"/>
          </a:xfrm>
          <a:prstGeom prst="rect">
            <a:avLst/>
          </a:prstGeom>
          <a:noFill/>
          <a:ln w="15875"/>
        </p:spPr>
        <p:style>
          <a:lnRef idx="2">
            <a:schemeClr val="dk1"/>
          </a:lnRef>
          <a:fillRef idx="1">
            <a:schemeClr val="lt1"/>
          </a:fillRef>
          <a:effectRef idx="0">
            <a:schemeClr val="dk1"/>
          </a:effectRef>
          <a:fontRef idx="minor">
            <a:schemeClr val="dk1"/>
          </a:fontRef>
        </p:style>
        <p:txBody>
          <a:bodyPr wrap="square">
            <a:noAutofit/>
          </a:bodyPr>
          <a:lstStyle/>
          <a:p>
            <a:pPr marL="1076325"/>
            <a:r>
              <a:rPr lang="en-AU" sz="1600" b="1" dirty="0" smtClean="0">
                <a:latin typeface="+mj-lt"/>
              </a:rPr>
              <a:t>Five meters</a:t>
            </a:r>
            <a:r>
              <a:rPr lang="en-AU" sz="1600" dirty="0" smtClean="0">
                <a:latin typeface="+mj-lt"/>
              </a:rPr>
              <a:t>: Extend one arm straight up in the air showing an open hand with all fingers extended</a:t>
            </a:r>
            <a:endParaRPr lang="en-AU" sz="1600" dirty="0">
              <a:latin typeface="+mj-lt"/>
            </a:endParaRPr>
          </a:p>
        </p:txBody>
      </p:sp>
      <p:sp>
        <p:nvSpPr>
          <p:cNvPr id="24" name="Rectangle 23"/>
          <p:cNvSpPr/>
          <p:nvPr/>
        </p:nvSpPr>
        <p:spPr>
          <a:xfrm>
            <a:off x="304488" y="5369520"/>
            <a:ext cx="4320480" cy="1428760"/>
          </a:xfrm>
          <a:prstGeom prst="rect">
            <a:avLst/>
          </a:prstGeom>
          <a:noFill/>
          <a:ln w="15875"/>
        </p:spPr>
        <p:style>
          <a:lnRef idx="2">
            <a:schemeClr val="dk1"/>
          </a:lnRef>
          <a:fillRef idx="1">
            <a:schemeClr val="lt1"/>
          </a:fillRef>
          <a:effectRef idx="0">
            <a:schemeClr val="dk1"/>
          </a:effectRef>
          <a:fontRef idx="minor">
            <a:schemeClr val="dk1"/>
          </a:fontRef>
        </p:style>
        <p:txBody>
          <a:bodyPr wrap="square">
            <a:noAutofit/>
          </a:bodyPr>
          <a:lstStyle/>
          <a:p>
            <a:pPr marL="1076325"/>
            <a:r>
              <a:rPr lang="en-AU" sz="1600" b="1" dirty="0" smtClean="0">
                <a:latin typeface="+mj-lt"/>
              </a:rPr>
              <a:t>Hit in from sideline</a:t>
            </a:r>
            <a:r>
              <a:rPr lang="en-AU" sz="1600" dirty="0" smtClean="0">
                <a:latin typeface="+mj-lt"/>
              </a:rPr>
              <a:t>: one extended arm in direction one pointing downwards.</a:t>
            </a:r>
            <a:endParaRPr lang="en-AU" sz="1600" dirty="0">
              <a:latin typeface="+mj-lt"/>
            </a:endParaRPr>
          </a:p>
        </p:txBody>
      </p:sp>
      <p:sp>
        <p:nvSpPr>
          <p:cNvPr id="25" name="Rectangle 24"/>
          <p:cNvSpPr/>
          <p:nvPr/>
        </p:nvSpPr>
        <p:spPr>
          <a:xfrm>
            <a:off x="4711760" y="5368280"/>
            <a:ext cx="4320480" cy="1428760"/>
          </a:xfrm>
          <a:prstGeom prst="rect">
            <a:avLst/>
          </a:prstGeom>
          <a:noFill/>
          <a:ln w="15875"/>
        </p:spPr>
        <p:style>
          <a:lnRef idx="2">
            <a:schemeClr val="dk1"/>
          </a:lnRef>
          <a:fillRef idx="1">
            <a:schemeClr val="lt1"/>
          </a:fillRef>
          <a:effectRef idx="0">
            <a:schemeClr val="dk1"/>
          </a:effectRef>
          <a:fontRef idx="minor">
            <a:schemeClr val="dk1"/>
          </a:fontRef>
        </p:style>
        <p:txBody>
          <a:bodyPr wrap="square">
            <a:noAutofit/>
          </a:bodyPr>
          <a:lstStyle/>
          <a:p>
            <a:pPr marL="1524000">
              <a:tabLst>
                <a:tab pos="1431925" algn="l"/>
              </a:tabLst>
            </a:pPr>
            <a:r>
              <a:rPr lang="en-AU" sz="1600" b="1" dirty="0" smtClean="0">
                <a:latin typeface="+mj-lt"/>
              </a:rPr>
              <a:t>Penalty Stroke: </a:t>
            </a:r>
            <a:r>
              <a:rPr lang="en-AU" sz="1600" dirty="0" smtClean="0">
                <a:latin typeface="+mj-lt"/>
              </a:rPr>
              <a:t>one arm raised vertically above the head and the other pointing to the penalty stroke spot</a:t>
            </a:r>
            <a:endParaRPr lang="en-AU" sz="16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5436096"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176213"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What we will cover</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5" name="Rectangle 34"/>
          <p:cNvSpPr/>
          <p:nvPr/>
        </p:nvSpPr>
        <p:spPr>
          <a:xfrm>
            <a:off x="251520" y="1412776"/>
            <a:ext cx="8712968" cy="2246769"/>
          </a:xfrm>
          <a:prstGeom prst="rect">
            <a:avLst/>
          </a:prstGeom>
        </p:spPr>
        <p:txBody>
          <a:bodyPr wrap="square">
            <a:spAutoFit/>
          </a:bodyPr>
          <a:lstStyle/>
          <a:p>
            <a:pPr marL="457200" indent="-457200">
              <a:buFont typeface="+mj-lt"/>
              <a:buAutoNum type="arabicPeriod"/>
            </a:pPr>
            <a:r>
              <a:rPr lang="en-AU" sz="2000" dirty="0" smtClean="0">
                <a:latin typeface="+mj-lt"/>
              </a:rPr>
              <a:t>Roles of the umpire</a:t>
            </a:r>
          </a:p>
          <a:p>
            <a:pPr marL="457200" indent="-457200">
              <a:buFont typeface="+mj-lt"/>
              <a:buAutoNum type="arabicPeriod"/>
            </a:pPr>
            <a:r>
              <a:rPr lang="en-AU" sz="2000" dirty="0" smtClean="0">
                <a:latin typeface="+mj-lt"/>
              </a:rPr>
              <a:t>Where to position yourself</a:t>
            </a:r>
          </a:p>
          <a:p>
            <a:pPr marL="457200" indent="-457200">
              <a:buFont typeface="+mj-lt"/>
              <a:buAutoNum type="arabicPeriod"/>
            </a:pPr>
            <a:r>
              <a:rPr lang="en-AU" sz="2000" dirty="0" smtClean="0">
                <a:latin typeface="+mj-lt"/>
              </a:rPr>
              <a:t>Rules and implementation</a:t>
            </a:r>
          </a:p>
          <a:p>
            <a:pPr marL="457200" indent="-457200">
              <a:buFont typeface="+mj-lt"/>
              <a:buAutoNum type="arabicPeriod"/>
            </a:pPr>
            <a:r>
              <a:rPr lang="en-AU" sz="2000" dirty="0" smtClean="0">
                <a:latin typeface="+mj-lt"/>
              </a:rPr>
              <a:t>Managing the game</a:t>
            </a:r>
          </a:p>
          <a:p>
            <a:pPr marL="457200" indent="-457200">
              <a:buFont typeface="+mj-lt"/>
              <a:buAutoNum type="arabicPeriod"/>
            </a:pPr>
            <a:r>
              <a:rPr lang="en-AU" sz="2000" dirty="0" smtClean="0">
                <a:latin typeface="+mj-lt"/>
              </a:rPr>
              <a:t>Communicating</a:t>
            </a:r>
          </a:p>
          <a:p>
            <a:pPr marL="457200" indent="-457200">
              <a:buFont typeface="+mj-lt"/>
              <a:buAutoNum type="arabicPeriod"/>
            </a:pPr>
            <a:r>
              <a:rPr lang="en-AU" sz="2000" dirty="0" smtClean="0">
                <a:latin typeface="+mj-lt"/>
              </a:rPr>
              <a:t>Questions</a:t>
            </a:r>
          </a:p>
          <a:p>
            <a:pPr marL="457200" indent="-457200">
              <a:buFont typeface="+mj-lt"/>
              <a:buAutoNum type="arabicPeriod"/>
            </a:pPr>
            <a:endParaRPr lang="en-AU" sz="2000" dirty="0" smtClean="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7560840"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Appealing, DESCENT &amp; cards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323528" y="926432"/>
            <a:ext cx="8568952" cy="3366664"/>
          </a:xfrm>
        </p:spPr>
        <p:txBody>
          <a:bodyPr/>
          <a:lstStyle/>
          <a:p>
            <a:pPr marR="33600">
              <a:buNone/>
            </a:pPr>
            <a:r>
              <a:rPr lang="en-AU" sz="2400" dirty="0" smtClean="0">
                <a:latin typeface="Calibri"/>
              </a:rPr>
              <a:t>Appealing for free hits – abuse or shouting spoils the game:</a:t>
            </a:r>
          </a:p>
          <a:p>
            <a:pPr marR="15820"/>
            <a:r>
              <a:rPr lang="en-AU" sz="2400" dirty="0" smtClean="0">
                <a:latin typeface="Calibri"/>
              </a:rPr>
              <a:t>Do not allow comments at every penalty corner you award </a:t>
            </a:r>
          </a:p>
          <a:p>
            <a:pPr marR="9950"/>
            <a:r>
              <a:rPr lang="en-AU" sz="2400" dirty="0" smtClean="0">
                <a:latin typeface="Calibri"/>
              </a:rPr>
              <a:t>Harassment, intimidation and surrounding of umpires after decisions should not be tolerated </a:t>
            </a:r>
          </a:p>
          <a:p>
            <a:r>
              <a:rPr lang="en-AU" sz="2400" dirty="0" smtClean="0">
                <a:latin typeface="Calibri"/>
              </a:rPr>
              <a:t>Make it easy on yourself –use your skills and the tools at your disposal to stamp these problems out early in the game </a:t>
            </a:r>
          </a:p>
          <a:p>
            <a:r>
              <a:rPr lang="en-AU" sz="2400" dirty="0" smtClean="0">
                <a:latin typeface="Calibri"/>
              </a:rPr>
              <a:t>Make use of the captains, who are responsible for the behaviour of their team </a:t>
            </a:r>
          </a:p>
        </p:txBody>
      </p:sp>
      <p:sp>
        <p:nvSpPr>
          <p:cNvPr id="5" name="Content Placeholder 30"/>
          <p:cNvSpPr>
            <a:spLocks noGrp="1"/>
          </p:cNvSpPr>
          <p:nvPr>
            <p:ph sz="half" idx="1"/>
          </p:nvPr>
        </p:nvSpPr>
        <p:spPr>
          <a:xfrm>
            <a:off x="329389" y="4343399"/>
            <a:ext cx="8568952" cy="2382253"/>
          </a:xfrm>
        </p:spPr>
        <p:style>
          <a:lnRef idx="2">
            <a:schemeClr val="dk1"/>
          </a:lnRef>
          <a:fillRef idx="1">
            <a:schemeClr val="lt1"/>
          </a:fillRef>
          <a:effectRef idx="0">
            <a:schemeClr val="dk1"/>
          </a:effectRef>
          <a:fontRef idx="minor">
            <a:schemeClr val="dk1"/>
          </a:fontRef>
        </p:style>
        <p:txBody>
          <a:bodyPr/>
          <a:lstStyle/>
          <a:p>
            <a:pPr marR="33600">
              <a:buNone/>
            </a:pPr>
            <a:r>
              <a:rPr lang="en-AU" sz="2400" dirty="0" smtClean="0">
                <a:latin typeface="Calibri"/>
              </a:rPr>
              <a:t>Use cards:</a:t>
            </a:r>
          </a:p>
          <a:p>
            <a:pPr marR="15820"/>
            <a:r>
              <a:rPr lang="en-AU" sz="2400" dirty="0" smtClean="0">
                <a:latin typeface="Calibri"/>
              </a:rPr>
              <a:t>Cards can be used to maintain the control of the game, ensuring the game is played safely,</a:t>
            </a:r>
          </a:p>
          <a:p>
            <a:pPr marR="9950"/>
            <a:r>
              <a:rPr lang="en-AU" sz="2400" dirty="0" smtClean="0">
                <a:latin typeface="Calibri"/>
              </a:rPr>
              <a:t>There is no such thing as an "automatic card" in the rules. It's completely up to the umpire, and may be agreed to by both umpires at the start of the match.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juniors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7" name="Rectangle 3"/>
          <p:cNvSpPr txBox="1">
            <a:spLocks noChangeArrowheads="1"/>
          </p:cNvSpPr>
          <p:nvPr/>
        </p:nvSpPr>
        <p:spPr bwMode="auto">
          <a:xfrm>
            <a:off x="539552" y="3356992"/>
            <a:ext cx="8135938" cy="1648145"/>
          </a:xfrm>
          <a:prstGeom prst="rect">
            <a:avLst/>
          </a:prstGeom>
          <a:noFill/>
          <a:ln w="1587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177800" marR="0" lvl="0" indent="-177800" algn="l" defTabSz="914400" rtl="0" eaLnBrk="0" fontAlgn="base" latinLnBrk="0" hangingPunct="0">
              <a:lnSpc>
                <a:spcPct val="80000"/>
              </a:lnSpc>
              <a:spcBef>
                <a:spcPct val="20000"/>
              </a:spcBef>
              <a:spcAft>
                <a:spcPct val="0"/>
              </a:spcAft>
              <a:buClr>
                <a:srgbClr val="FEC723"/>
              </a:buClr>
              <a:buSzPct val="95000"/>
              <a:tabLst/>
              <a:defRPr/>
            </a:pPr>
            <a:r>
              <a:rPr kumimoji="0" lang="en-AU" sz="1800" b="1" i="0" u="none" strike="noStrike" kern="1200" cap="none" spc="0" normalizeH="0" baseline="0" noProof="0" dirty="0" smtClean="0">
                <a:ln>
                  <a:noFill/>
                </a:ln>
                <a:solidFill>
                  <a:schemeClr val="tx1"/>
                </a:solidFill>
                <a:effectLst/>
                <a:uLnTx/>
                <a:uFillTx/>
                <a:latin typeface="Calibri" pitchFamily="34" charset="0"/>
                <a:ea typeface="+mn-ea"/>
                <a:cs typeface="+mn-cs"/>
              </a:rPr>
              <a:t>Under 9 rule variations</a:t>
            </a:r>
          </a:p>
          <a:p>
            <a:pPr marL="177800" marR="0" lvl="0" indent="-177800" algn="l" defTabSz="914400" rtl="0" eaLnBrk="0" fontAlgn="base" latinLnBrk="0" hangingPunct="0">
              <a:lnSpc>
                <a:spcPct val="80000"/>
              </a:lnSpc>
              <a:spcBef>
                <a:spcPct val="20000"/>
              </a:spcBef>
              <a:spcAft>
                <a:spcPct val="0"/>
              </a:spcAft>
              <a:buClr>
                <a:srgbClr val="FEC723"/>
              </a:buClr>
              <a:buSzPct val="95000"/>
              <a:buFontTx/>
              <a:buChar char="•"/>
              <a:tabLst/>
              <a:defRPr/>
            </a:pPr>
            <a:r>
              <a:rPr kumimoji="0" lang="en-AU" sz="1800" b="0" i="0" u="none" strike="noStrike" kern="1200" cap="none" spc="0" normalizeH="0" baseline="0" noProof="0" dirty="0" smtClean="0">
                <a:ln>
                  <a:noFill/>
                </a:ln>
                <a:solidFill>
                  <a:schemeClr val="tx1"/>
                </a:solidFill>
                <a:effectLst/>
                <a:uLnTx/>
                <a:uFillTx/>
                <a:latin typeface="Calibri" pitchFamily="34" charset="0"/>
                <a:ea typeface="+mn-ea"/>
                <a:cs typeface="+mn-cs"/>
              </a:rPr>
              <a:t>Halves are 20mins long with 5min break at half time,</a:t>
            </a:r>
          </a:p>
          <a:p>
            <a:pPr marL="177800" marR="0" lvl="0" indent="-177800" algn="l" defTabSz="914400" rtl="0" eaLnBrk="0" fontAlgn="base" latinLnBrk="0" hangingPunct="0">
              <a:lnSpc>
                <a:spcPct val="80000"/>
              </a:lnSpc>
              <a:spcBef>
                <a:spcPct val="20000"/>
              </a:spcBef>
              <a:spcAft>
                <a:spcPct val="0"/>
              </a:spcAft>
              <a:buClr>
                <a:srgbClr val="FEC723"/>
              </a:buClr>
              <a:buSzPct val="95000"/>
              <a:buFontTx/>
              <a:buChar char="•"/>
              <a:tabLst/>
              <a:defRPr/>
            </a:pPr>
            <a:r>
              <a:rPr kumimoji="0" lang="en-AU" sz="1800" b="0" i="0" u="none" strike="noStrike" kern="1200" cap="none" spc="0" normalizeH="0" baseline="0" noProof="0" dirty="0" smtClean="0">
                <a:ln>
                  <a:noFill/>
                </a:ln>
                <a:solidFill>
                  <a:schemeClr val="tx1"/>
                </a:solidFill>
                <a:effectLst/>
                <a:uLnTx/>
                <a:uFillTx/>
                <a:latin typeface="Calibri" pitchFamily="34" charset="0"/>
                <a:ea typeface="+mn-ea"/>
                <a:cs typeface="+mn-cs"/>
              </a:rPr>
              <a:t>Game is played on a half field,</a:t>
            </a:r>
          </a:p>
          <a:p>
            <a:pPr marL="177800" marR="0" lvl="0" indent="-177800" algn="l" defTabSz="914400" rtl="0" eaLnBrk="0" fontAlgn="base" latinLnBrk="0" hangingPunct="0">
              <a:lnSpc>
                <a:spcPct val="80000"/>
              </a:lnSpc>
              <a:spcBef>
                <a:spcPct val="20000"/>
              </a:spcBef>
              <a:spcAft>
                <a:spcPct val="0"/>
              </a:spcAft>
              <a:buClr>
                <a:srgbClr val="FEC723"/>
              </a:buClr>
              <a:buSzPct val="95000"/>
              <a:buFontTx/>
              <a:buChar char="•"/>
              <a:tabLst/>
              <a:defRPr/>
            </a:pPr>
            <a:r>
              <a:rPr kumimoji="0" lang="en-AU" sz="1800" b="0" i="0" u="none" strike="noStrike" kern="1200" cap="none" spc="0" normalizeH="0" baseline="0" noProof="0" dirty="0" smtClean="0">
                <a:ln>
                  <a:noFill/>
                </a:ln>
                <a:solidFill>
                  <a:schemeClr val="tx1"/>
                </a:solidFill>
                <a:effectLst/>
                <a:uLnTx/>
                <a:uFillTx/>
                <a:latin typeface="Calibri" pitchFamily="34" charset="0"/>
                <a:ea typeface="+mn-ea"/>
                <a:cs typeface="+mn-cs"/>
              </a:rPr>
              <a:t>Not long corners - if the ball goes over the base line, unless blatantly obvious, no matter who it is off is a 16 yard hit,</a:t>
            </a:r>
          </a:p>
          <a:p>
            <a:pPr marL="177800" marR="0" lvl="0" indent="-177800" algn="l" defTabSz="914400" rtl="0" eaLnBrk="0" fontAlgn="base" latinLnBrk="0" hangingPunct="0">
              <a:lnSpc>
                <a:spcPct val="80000"/>
              </a:lnSpc>
              <a:spcBef>
                <a:spcPct val="20000"/>
              </a:spcBef>
              <a:spcAft>
                <a:spcPct val="0"/>
              </a:spcAft>
              <a:buClr>
                <a:srgbClr val="FEC723"/>
              </a:buClr>
              <a:buSzPct val="95000"/>
              <a:buFontTx/>
              <a:buChar char="•"/>
              <a:tabLst/>
              <a:defRPr/>
            </a:pPr>
            <a:r>
              <a:rPr kumimoji="0" lang="en-AU" sz="1800" b="0" i="0" u="none" strike="noStrike" kern="1200" cap="none" spc="0" normalizeH="0" baseline="0" noProof="0" dirty="0" smtClean="0">
                <a:ln>
                  <a:noFill/>
                </a:ln>
                <a:solidFill>
                  <a:schemeClr val="tx1"/>
                </a:solidFill>
                <a:effectLst/>
                <a:uLnTx/>
                <a:uFillTx/>
                <a:latin typeface="Calibri" pitchFamily="34" charset="0"/>
                <a:ea typeface="+mn-ea"/>
                <a:cs typeface="+mn-cs"/>
              </a:rPr>
              <a:t>No strokes</a:t>
            </a:r>
            <a:endParaRPr kumimoji="0" lang="en-AU" sz="18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8" name="Rectangle 4"/>
          <p:cNvSpPr>
            <a:spLocks noChangeArrowheads="1"/>
          </p:cNvSpPr>
          <p:nvPr/>
        </p:nvSpPr>
        <p:spPr bwMode="auto">
          <a:xfrm>
            <a:off x="539750" y="908050"/>
            <a:ext cx="8064500" cy="2246769"/>
          </a:xfrm>
          <a:prstGeom prst="rect">
            <a:avLst/>
          </a:prstGeom>
          <a:noFill/>
          <a:ln w="9525">
            <a:noFill/>
            <a:miter lim="800000"/>
            <a:headEnd/>
            <a:tailEnd/>
          </a:ln>
          <a:effectLst/>
        </p:spPr>
        <p:txBody>
          <a:bodyPr>
            <a:spAutoFit/>
          </a:bodyPr>
          <a:lstStyle/>
          <a:p>
            <a:pPr marL="177800" indent="-177800"/>
            <a:r>
              <a:rPr lang="en-AU" sz="2400" b="1" dirty="0">
                <a:latin typeface="Calibri" pitchFamily="34" charset="0"/>
              </a:rPr>
              <a:t>Objectives</a:t>
            </a:r>
          </a:p>
          <a:p>
            <a:r>
              <a:rPr lang="en-AU" sz="2000" dirty="0">
                <a:latin typeface="Calibri" pitchFamily="34" charset="0"/>
              </a:rPr>
              <a:t>A </a:t>
            </a:r>
            <a:r>
              <a:rPr lang="en-AU" sz="2000" dirty="0" smtClean="0">
                <a:latin typeface="Calibri" pitchFamily="34" charset="0"/>
              </a:rPr>
              <a:t>objective in </a:t>
            </a:r>
            <a:r>
              <a:rPr lang="en-AU" sz="2000" dirty="0">
                <a:latin typeface="Calibri" pitchFamily="34" charset="0"/>
              </a:rPr>
              <a:t>umpiring Under 9s and Under 11s </a:t>
            </a:r>
            <a:r>
              <a:rPr lang="en-AU" sz="2000" dirty="0" smtClean="0">
                <a:latin typeface="Calibri" pitchFamily="34" charset="0"/>
              </a:rPr>
              <a:t>is to help teach </a:t>
            </a:r>
            <a:r>
              <a:rPr lang="en-AU" sz="2000" dirty="0">
                <a:latin typeface="Calibri" pitchFamily="34" charset="0"/>
              </a:rPr>
              <a:t>the </a:t>
            </a:r>
            <a:r>
              <a:rPr lang="en-AU" sz="2000" dirty="0" smtClean="0">
                <a:latin typeface="Calibri" pitchFamily="34" charset="0"/>
              </a:rPr>
              <a:t>juniors and assist in their development.</a:t>
            </a:r>
            <a:endParaRPr lang="en-AU" sz="2000" dirty="0">
              <a:latin typeface="Calibri" pitchFamily="34" charset="0"/>
            </a:endParaRPr>
          </a:p>
          <a:p>
            <a:pPr marL="177800" indent="-177800" eaLnBrk="0" hangingPunct="0">
              <a:lnSpc>
                <a:spcPct val="80000"/>
              </a:lnSpc>
              <a:spcBef>
                <a:spcPct val="20000"/>
              </a:spcBef>
              <a:buClr>
                <a:srgbClr val="FEC723"/>
              </a:buClr>
              <a:buSzPct val="95000"/>
              <a:buFontTx/>
              <a:buChar char="•"/>
            </a:pPr>
            <a:r>
              <a:rPr lang="en-AU" sz="2000" dirty="0" smtClean="0">
                <a:latin typeface="Calibri" pitchFamily="34" charset="0"/>
              </a:rPr>
              <a:t>Clearly explain decisions using language that they will understand,</a:t>
            </a:r>
          </a:p>
          <a:p>
            <a:pPr marL="177800" indent="-177800" eaLnBrk="0" hangingPunct="0">
              <a:lnSpc>
                <a:spcPct val="80000"/>
              </a:lnSpc>
              <a:spcBef>
                <a:spcPct val="20000"/>
              </a:spcBef>
              <a:buClr>
                <a:srgbClr val="FEC723"/>
              </a:buClr>
              <a:buSzPct val="95000"/>
              <a:buFontTx/>
              <a:buChar char="•"/>
            </a:pPr>
            <a:r>
              <a:rPr lang="en-AU" sz="2000" dirty="0" smtClean="0">
                <a:latin typeface="Calibri" pitchFamily="34" charset="0"/>
              </a:rPr>
              <a:t>Allow the game to flow - call obvious feet, obstructions and dangerous play - especially when packs form, and</a:t>
            </a:r>
          </a:p>
          <a:p>
            <a:pPr marL="177800" indent="-177800" eaLnBrk="0" hangingPunct="0">
              <a:lnSpc>
                <a:spcPct val="80000"/>
              </a:lnSpc>
              <a:spcBef>
                <a:spcPct val="20000"/>
              </a:spcBef>
              <a:buClr>
                <a:srgbClr val="FEC723"/>
              </a:buClr>
              <a:buSzPct val="95000"/>
              <a:buFontTx/>
              <a:buChar char="•"/>
            </a:pPr>
            <a:r>
              <a:rPr lang="en-AU" sz="2000" dirty="0" smtClean="0">
                <a:latin typeface="Calibri" pitchFamily="34" charset="0"/>
              </a:rPr>
              <a:t>Let minor infringements or technical decisions go.</a:t>
            </a:r>
          </a:p>
        </p:txBody>
      </p:sp>
      <p:sp>
        <p:nvSpPr>
          <p:cNvPr id="9" name="Rectangle 5"/>
          <p:cNvSpPr>
            <a:spLocks noChangeArrowheads="1"/>
          </p:cNvSpPr>
          <p:nvPr/>
        </p:nvSpPr>
        <p:spPr bwMode="auto">
          <a:xfrm>
            <a:off x="539552" y="5229200"/>
            <a:ext cx="8135938" cy="1295400"/>
          </a:xfrm>
          <a:prstGeom prst="rect">
            <a:avLst/>
          </a:prstGeom>
          <a:noFill/>
          <a:ln w="15875">
            <a:solidFill>
              <a:schemeClr val="tx1"/>
            </a:solidFill>
            <a:miter lim="800000"/>
            <a:headEnd/>
            <a:tailEnd/>
          </a:ln>
          <a:effectLst/>
        </p:spPr>
        <p:txBody>
          <a:bodyPr/>
          <a:lstStyle/>
          <a:p>
            <a:pPr marL="177800" indent="-177800">
              <a:lnSpc>
                <a:spcPct val="80000"/>
              </a:lnSpc>
              <a:spcBef>
                <a:spcPct val="20000"/>
              </a:spcBef>
            </a:pPr>
            <a:r>
              <a:rPr lang="en-AU" b="1" dirty="0">
                <a:latin typeface="Calibri" pitchFamily="34" charset="0"/>
              </a:rPr>
              <a:t>Under 11 rule variations</a:t>
            </a:r>
          </a:p>
          <a:p>
            <a:pPr marL="177800" indent="-177800">
              <a:lnSpc>
                <a:spcPct val="80000"/>
              </a:lnSpc>
              <a:spcBef>
                <a:spcPct val="20000"/>
              </a:spcBef>
            </a:pPr>
            <a:r>
              <a:rPr lang="en-AU" dirty="0">
                <a:latin typeface="Calibri" pitchFamily="34" charset="0"/>
              </a:rPr>
              <a:t>All rules are the same as Senior hockey, except:</a:t>
            </a:r>
          </a:p>
          <a:p>
            <a:pPr marL="177800" indent="-177800" eaLnBrk="0" hangingPunct="0">
              <a:lnSpc>
                <a:spcPct val="80000"/>
              </a:lnSpc>
              <a:spcBef>
                <a:spcPct val="20000"/>
              </a:spcBef>
              <a:buClr>
                <a:srgbClr val="FEC723"/>
              </a:buClr>
              <a:buSzPct val="95000"/>
              <a:buFontTx/>
              <a:buChar char="•"/>
            </a:pPr>
            <a:r>
              <a:rPr lang="en-AU" dirty="0" smtClean="0">
                <a:latin typeface="Calibri" pitchFamily="34" charset="0"/>
              </a:rPr>
              <a:t>No strokes, and</a:t>
            </a:r>
          </a:p>
          <a:p>
            <a:pPr marL="177800" indent="-177800" eaLnBrk="0" hangingPunct="0">
              <a:lnSpc>
                <a:spcPct val="80000"/>
              </a:lnSpc>
              <a:spcBef>
                <a:spcPct val="20000"/>
              </a:spcBef>
              <a:buClr>
                <a:srgbClr val="FEC723"/>
              </a:buClr>
              <a:buSzPct val="95000"/>
              <a:buFontTx/>
              <a:buChar char="•"/>
            </a:pPr>
            <a:r>
              <a:rPr lang="en-AU" dirty="0" smtClean="0">
                <a:latin typeface="Calibri" pitchFamily="34" charset="0"/>
              </a:rPr>
              <a:t>The coaches are allowed on the field in the middle half of the field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injuries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251520" y="1412776"/>
            <a:ext cx="8568952" cy="3168352"/>
          </a:xfrm>
        </p:spPr>
        <p:txBody>
          <a:bodyPr/>
          <a:lstStyle/>
          <a:p>
            <a:pPr>
              <a:buNone/>
            </a:pPr>
            <a:r>
              <a:rPr lang="en-AU" sz="2400" dirty="0" smtClean="0">
                <a:latin typeface="Calibri"/>
              </a:rPr>
              <a:t>If a player is lying on the ground injured</a:t>
            </a:r>
          </a:p>
          <a:p>
            <a:r>
              <a:rPr lang="en-AU" sz="2400" dirty="0" smtClean="0">
                <a:latin typeface="Calibri"/>
              </a:rPr>
              <a:t>Stop the play and the time,</a:t>
            </a:r>
          </a:p>
          <a:p>
            <a:r>
              <a:rPr lang="en-AU" sz="2400" dirty="0" smtClean="0">
                <a:latin typeface="Calibri"/>
              </a:rPr>
              <a:t>Go quickly to the player and ask them if they need attention,</a:t>
            </a:r>
          </a:p>
          <a:p>
            <a:r>
              <a:rPr lang="en-AU" sz="2400" dirty="0" smtClean="0">
                <a:latin typeface="Calibri"/>
              </a:rPr>
              <a:t>If support or the teams bench enters pitch to assist the player, the player must leave the pitch for at least two minutes,</a:t>
            </a:r>
          </a:p>
          <a:p>
            <a:r>
              <a:rPr lang="en-AU" sz="2400" dirty="0" smtClean="0">
                <a:latin typeface="Calibri"/>
              </a:rPr>
              <a:t>Ensure the injury is recorded by the team manager in the match report</a:t>
            </a:r>
          </a:p>
        </p:txBody>
      </p:sp>
      <p:sp>
        <p:nvSpPr>
          <p:cNvPr id="4" name="Content Placeholder 30"/>
          <p:cNvSpPr>
            <a:spLocks noGrp="1"/>
          </p:cNvSpPr>
          <p:nvPr>
            <p:ph sz="half" idx="1"/>
          </p:nvPr>
        </p:nvSpPr>
        <p:spPr>
          <a:xfrm>
            <a:off x="251520" y="4941168"/>
            <a:ext cx="8712968" cy="1656184"/>
          </a:xfrm>
        </p:spPr>
        <p:style>
          <a:lnRef idx="2">
            <a:schemeClr val="dk1"/>
          </a:lnRef>
          <a:fillRef idx="1">
            <a:schemeClr val="lt1"/>
          </a:fillRef>
          <a:effectRef idx="0">
            <a:schemeClr val="dk1"/>
          </a:effectRef>
          <a:fontRef idx="minor">
            <a:schemeClr val="dk1"/>
          </a:fontRef>
        </p:style>
        <p:txBody>
          <a:bodyPr/>
          <a:lstStyle/>
          <a:p>
            <a:pPr marL="0" indent="0" algn="ctr">
              <a:buNone/>
            </a:pPr>
            <a:r>
              <a:rPr lang="en-AU" sz="2800" b="1" dirty="0" smtClean="0">
                <a:latin typeface="Calibri"/>
              </a:rPr>
              <a:t>A key role of the umpire is to </a:t>
            </a:r>
            <a:r>
              <a:rPr lang="en-AU" sz="2800" b="1" u="sng" dirty="0" smtClean="0">
                <a:latin typeface="Calibri"/>
              </a:rPr>
              <a:t>maintain a safe playing environment at all times</a:t>
            </a:r>
            <a:r>
              <a:rPr lang="en-AU" sz="2800" b="1" dirty="0" smtClean="0">
                <a:latin typeface="Calibri"/>
              </a:rPr>
              <a:t>.  If you take this approach injuries will be minimised</a:t>
            </a:r>
            <a:endParaRPr lang="en-AU" sz="2800" dirty="0" smtClean="0">
              <a:latin typeface="Calibri"/>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FINAL WORDS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251520" y="1124744"/>
            <a:ext cx="8568952" cy="5472608"/>
          </a:xfrm>
        </p:spPr>
        <p:txBody>
          <a:bodyPr/>
          <a:lstStyle/>
          <a:p>
            <a:r>
              <a:rPr lang="en-AU" dirty="0" smtClean="0">
                <a:latin typeface="+mj-lt"/>
              </a:rPr>
              <a:t>Be yourself at all times </a:t>
            </a:r>
          </a:p>
          <a:p>
            <a:r>
              <a:rPr lang="en-AU" dirty="0" smtClean="0">
                <a:latin typeface="+mj-lt"/>
              </a:rPr>
              <a:t>Help the players – the players need to understand what you want </a:t>
            </a:r>
          </a:p>
          <a:p>
            <a:r>
              <a:rPr lang="en-AU" dirty="0" smtClean="0">
                <a:latin typeface="+mj-lt"/>
              </a:rPr>
              <a:t>Teamwork and co-operation are critical – let’s help and support each other </a:t>
            </a:r>
          </a:p>
          <a:p>
            <a:r>
              <a:rPr lang="en-AU" dirty="0" smtClean="0">
                <a:latin typeface="+mj-lt"/>
              </a:rPr>
              <a:t>Be aware of the areas of the pitch where your colleague could need assistance </a:t>
            </a:r>
          </a:p>
          <a:p>
            <a:r>
              <a:rPr lang="en-AU" dirty="0" smtClean="0">
                <a:latin typeface="+mj-lt"/>
              </a:rPr>
              <a:t>If you have to, take time in making decisions </a:t>
            </a:r>
          </a:p>
          <a:p>
            <a:r>
              <a:rPr lang="en-AU" dirty="0" smtClean="0">
                <a:latin typeface="+mj-lt"/>
              </a:rPr>
              <a:t>Try to get the decisions correct and consistent between you and the other umpire</a:t>
            </a:r>
          </a:p>
          <a:p>
            <a:r>
              <a:rPr lang="en-AU" dirty="0" smtClean="0">
                <a:latin typeface="+mj-lt"/>
              </a:rPr>
              <a:t>Use common sense - understand the players’ intentions</a:t>
            </a:r>
            <a:endParaRPr lang="en-AU"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6696744"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Accreditation &amp; PAYMENT</a:t>
            </a:r>
          </a:p>
        </p:txBody>
      </p:sp>
      <p:pic>
        <p:nvPicPr>
          <p:cNvPr id="4" name="Picture 2" descr="http://www.hockey.org.au/fileadmin/user_upload/Game_Development/Hockey_Ed/HockeyEd_logo.jpg"/>
          <p:cNvPicPr>
            <a:picLocks noChangeAspect="1" noChangeArrowheads="1"/>
          </p:cNvPicPr>
          <p:nvPr/>
        </p:nvPicPr>
        <p:blipFill>
          <a:blip r:embed="rId3" cstate="print"/>
          <a:srcRect/>
          <a:stretch>
            <a:fillRect/>
          </a:stretch>
        </p:blipFill>
        <p:spPr bwMode="auto">
          <a:xfrm>
            <a:off x="2843808" y="908720"/>
            <a:ext cx="3096344" cy="926767"/>
          </a:xfrm>
          <a:prstGeom prst="rect">
            <a:avLst/>
          </a:prstGeom>
          <a:noFill/>
        </p:spPr>
      </p:pic>
      <p:sp>
        <p:nvSpPr>
          <p:cNvPr id="6" name="Rectangle 5"/>
          <p:cNvSpPr/>
          <p:nvPr/>
        </p:nvSpPr>
        <p:spPr>
          <a:xfrm>
            <a:off x="395536" y="2132856"/>
            <a:ext cx="7992888"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buNone/>
            </a:pPr>
            <a:r>
              <a:rPr lang="en-AU" dirty="0" smtClean="0">
                <a:latin typeface="+mj-lt"/>
              </a:rPr>
              <a:t>The Club strongly encourages players to become formerly accredited.  For more information on Hockey Australia accreditation go to:</a:t>
            </a:r>
          </a:p>
          <a:p>
            <a:pPr lvl="1"/>
            <a:r>
              <a:rPr lang="en-AU" b="1" dirty="0" smtClean="0">
                <a:latin typeface="+mj-lt"/>
              </a:rPr>
              <a:t>Community Level </a:t>
            </a:r>
            <a:r>
              <a:rPr lang="en-AU" dirty="0" smtClean="0">
                <a:latin typeface="+mj-lt"/>
              </a:rPr>
              <a:t>- </a:t>
            </a:r>
            <a:r>
              <a:rPr lang="en-AU" dirty="0" smtClean="0">
                <a:latin typeface="+mj-lt"/>
                <a:hlinkClick r:id="rId4"/>
              </a:rPr>
              <a:t>www.hockey.org.au/index.php?id=325</a:t>
            </a:r>
            <a:endParaRPr lang="en-AU" dirty="0" smtClean="0">
              <a:latin typeface="+mj-lt"/>
            </a:endParaRPr>
          </a:p>
          <a:p>
            <a:pPr lvl="1"/>
            <a:endParaRPr lang="en-AU" dirty="0" smtClean="0">
              <a:latin typeface="+mj-lt"/>
            </a:endParaRPr>
          </a:p>
          <a:p>
            <a:pPr lvl="1"/>
            <a:r>
              <a:rPr lang="en-AU" b="1" dirty="0" smtClean="0">
                <a:latin typeface="+mj-lt"/>
              </a:rPr>
              <a:t>Level 1 </a:t>
            </a:r>
            <a:r>
              <a:rPr lang="en-AU" dirty="0" smtClean="0">
                <a:latin typeface="+mj-lt"/>
              </a:rPr>
              <a:t>- </a:t>
            </a:r>
            <a:r>
              <a:rPr lang="en-AU" dirty="0" smtClean="0">
                <a:latin typeface="+mj-lt"/>
                <a:hlinkClick r:id="rId5"/>
              </a:rPr>
              <a:t>www.hockey.org.au/index.php?id=324</a:t>
            </a:r>
            <a:endParaRPr lang="en-AU" dirty="0">
              <a:latin typeface="+mj-lt"/>
            </a:endParaRPr>
          </a:p>
        </p:txBody>
      </p:sp>
      <p:graphicFrame>
        <p:nvGraphicFramePr>
          <p:cNvPr id="7" name="Table 6"/>
          <p:cNvGraphicFramePr>
            <a:graphicFrameLocks noGrp="1"/>
          </p:cNvGraphicFramePr>
          <p:nvPr/>
        </p:nvGraphicFramePr>
        <p:xfrm>
          <a:off x="1259632" y="4149080"/>
          <a:ext cx="6605969" cy="1219200"/>
        </p:xfrm>
        <a:graphic>
          <a:graphicData uri="http://schemas.openxmlformats.org/drawingml/2006/table">
            <a:tbl>
              <a:tblPr/>
              <a:tblGrid>
                <a:gridCol w="3735748"/>
                <a:gridCol w="2870221"/>
              </a:tblGrid>
              <a:tr h="0">
                <a:tc>
                  <a:txBody>
                    <a:bodyPr/>
                    <a:lstStyle/>
                    <a:p>
                      <a:pPr algn="ctr">
                        <a:spcAft>
                          <a:spcPts val="0"/>
                        </a:spcAft>
                      </a:pPr>
                      <a:r>
                        <a:rPr lang="en-AU" sz="1600" b="1" dirty="0">
                          <a:latin typeface="+mj-lt"/>
                        </a:rPr>
                        <a:t>UMPIRES</a:t>
                      </a:r>
                      <a:endParaRPr lang="en-AU" sz="1600" dirty="0">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600" b="1" dirty="0">
                          <a:latin typeface="+mj-lt"/>
                        </a:rPr>
                        <a:t>PAYMENT</a:t>
                      </a:r>
                      <a:endParaRPr lang="en-AU" sz="1600" dirty="0">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AU" sz="1600" dirty="0">
                          <a:latin typeface="+mj-lt"/>
                        </a:rPr>
                        <a:t>Level 1+ accreditation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600" dirty="0">
                          <a:latin typeface="+mj-lt"/>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AU" sz="1600" dirty="0">
                          <a:latin typeface="+mj-lt"/>
                        </a:rPr>
                        <a:t>Community level accredited Senior games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600" dirty="0">
                          <a:latin typeface="+mj-lt"/>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AU" sz="1600" dirty="0">
                          <a:latin typeface="+mj-lt"/>
                        </a:rPr>
                        <a:t>Unaccredited and all U11s games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600" dirty="0">
                          <a:latin typeface="+mj-lt"/>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68">
                <a:tc>
                  <a:txBody>
                    <a:bodyPr/>
                    <a:lstStyle/>
                    <a:p>
                      <a:pPr>
                        <a:spcAft>
                          <a:spcPts val="0"/>
                        </a:spcAft>
                      </a:pPr>
                      <a:r>
                        <a:rPr lang="en-AU" sz="1600" dirty="0">
                          <a:latin typeface="+mj-lt"/>
                        </a:rPr>
                        <a:t>Under 9s games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600" dirty="0">
                          <a:latin typeface="+mj-lt"/>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395536" y="3712095"/>
            <a:ext cx="6408712" cy="369332"/>
          </a:xfrm>
          <a:prstGeom prst="rect">
            <a:avLst/>
          </a:prstGeom>
        </p:spPr>
        <p:txBody>
          <a:bodyPr wrap="square">
            <a:spAutoFit/>
          </a:bodyPr>
          <a:lstStyle/>
          <a:p>
            <a:pPr>
              <a:buNone/>
            </a:pPr>
            <a:r>
              <a:rPr lang="en-AU" dirty="0" smtClean="0">
                <a:latin typeface="+mj-lt"/>
              </a:rPr>
              <a:t>Under </a:t>
            </a:r>
            <a:r>
              <a:rPr lang="en-AU" dirty="0" smtClean="0">
                <a:latin typeface="+mj-lt"/>
              </a:rPr>
              <a:t>the </a:t>
            </a:r>
            <a:r>
              <a:rPr lang="en-AU" dirty="0" smtClean="0">
                <a:latin typeface="+mj-lt"/>
              </a:rPr>
              <a:t>new Club umpire payments will be:</a:t>
            </a:r>
          </a:p>
        </p:txBody>
      </p:sp>
      <p:sp>
        <p:nvSpPr>
          <p:cNvPr id="10" name="Rectangle 9"/>
          <p:cNvSpPr/>
          <p:nvPr/>
        </p:nvSpPr>
        <p:spPr>
          <a:xfrm>
            <a:off x="539552" y="5517233"/>
            <a:ext cx="7992888" cy="1323439"/>
          </a:xfrm>
          <a:prstGeom prst="rect">
            <a:avLst/>
          </a:prstGeom>
        </p:spPr>
        <p:txBody>
          <a:bodyPr wrap="square">
            <a:spAutoFit/>
          </a:bodyPr>
          <a:lstStyle/>
          <a:p>
            <a:pPr algn="ctr">
              <a:buNone/>
            </a:pPr>
            <a:r>
              <a:rPr lang="en-AU" sz="2000" b="1" dirty="0" smtClean="0">
                <a:latin typeface="+mj-lt"/>
              </a:rPr>
              <a:t>Hockey is an evolving sport and rules changes regularly.  Make sure you stay up to date with new rules and how it should be interpreted. </a:t>
            </a:r>
          </a:p>
          <a:p>
            <a:pPr algn="ctr">
              <a:buNone/>
            </a:pPr>
            <a:endParaRPr lang="en-AU" sz="2000" b="1" dirty="0" smtClean="0">
              <a:latin typeface="+mj-lt"/>
            </a:endParaRPr>
          </a:p>
          <a:p>
            <a:pPr algn="ctr">
              <a:buNone/>
            </a:pPr>
            <a:r>
              <a:rPr lang="en-AU" sz="2000" b="1" dirty="0" smtClean="0">
                <a:latin typeface="+mj-lt"/>
              </a:rPr>
              <a:t>Up </a:t>
            </a:r>
            <a:r>
              <a:rPr lang="en-AU" sz="2000" b="1" dirty="0" smtClean="0">
                <a:latin typeface="+mj-lt"/>
              </a:rPr>
              <a:t>to </a:t>
            </a:r>
            <a:r>
              <a:rPr lang="en-AU" sz="2000" b="1" dirty="0" smtClean="0">
                <a:latin typeface="+mj-lt"/>
              </a:rPr>
              <a:t>date rules can be found on the ECHO website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483768" y="3212976"/>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Questions?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5436096"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Role of THE UMPIRE </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5" name="Rectangle 34"/>
          <p:cNvSpPr/>
          <p:nvPr/>
        </p:nvSpPr>
        <p:spPr>
          <a:xfrm>
            <a:off x="431032" y="3717032"/>
            <a:ext cx="8712968" cy="400110"/>
          </a:xfrm>
          <a:prstGeom prst="rect">
            <a:avLst/>
          </a:prstGeom>
        </p:spPr>
        <p:txBody>
          <a:bodyPr wrap="square">
            <a:spAutoFit/>
          </a:bodyPr>
          <a:lstStyle/>
          <a:p>
            <a:pPr marL="0" indent="0">
              <a:buNone/>
            </a:pPr>
            <a:r>
              <a:rPr lang="en-AU" sz="2000" dirty="0" smtClean="0">
                <a:latin typeface="+mj-lt"/>
              </a:rPr>
              <a:t>This can be achieved by umpires being:</a:t>
            </a:r>
          </a:p>
        </p:txBody>
      </p:sp>
      <p:sp>
        <p:nvSpPr>
          <p:cNvPr id="36" name="Rectangle 35"/>
          <p:cNvSpPr/>
          <p:nvPr/>
        </p:nvSpPr>
        <p:spPr>
          <a:xfrm>
            <a:off x="323528" y="908720"/>
            <a:ext cx="8352928" cy="2554545"/>
          </a:xfrm>
          <a:prstGeom prst="rect">
            <a:avLst/>
          </a:prstGeom>
        </p:spPr>
        <p:txBody>
          <a:bodyPr wrap="square">
            <a:spAutoFit/>
          </a:bodyPr>
          <a:lstStyle/>
          <a:p>
            <a:pPr marL="0" indent="0">
              <a:buNone/>
            </a:pPr>
            <a:r>
              <a:rPr lang="en-AU" sz="2000" dirty="0" smtClean="0">
                <a:latin typeface="+mj-lt"/>
              </a:rPr>
              <a:t>Umpiring  hockey is a challenging but rewarding way to participate in the game and contribute to the game by :</a:t>
            </a:r>
          </a:p>
          <a:p>
            <a:pPr marL="800100" lvl="1" indent="-342900">
              <a:buFont typeface="+mj-lt"/>
              <a:buAutoNum type="arabicPeriod"/>
            </a:pPr>
            <a:r>
              <a:rPr lang="en-AU" sz="2000" dirty="0" smtClean="0">
                <a:latin typeface="+mj-lt"/>
              </a:rPr>
              <a:t>Helping to </a:t>
            </a:r>
            <a:r>
              <a:rPr lang="en-AU" sz="2000" u="sng" dirty="0" smtClean="0">
                <a:latin typeface="+mj-lt"/>
              </a:rPr>
              <a:t>raise the standard of the game </a:t>
            </a:r>
            <a:r>
              <a:rPr lang="en-AU" sz="2000" dirty="0" smtClean="0">
                <a:latin typeface="+mj-lt"/>
              </a:rPr>
              <a:t>at all levels by ensuring that players observe the Rules,</a:t>
            </a:r>
          </a:p>
          <a:p>
            <a:pPr marL="800100" lvl="1" indent="-342900">
              <a:buFont typeface="+mj-lt"/>
              <a:buAutoNum type="arabicPeriod"/>
            </a:pPr>
            <a:r>
              <a:rPr lang="en-AU" sz="2000" dirty="0" smtClean="0">
                <a:latin typeface="+mj-lt"/>
              </a:rPr>
              <a:t>Ensuring that every game is </a:t>
            </a:r>
            <a:r>
              <a:rPr lang="en-AU" sz="2000" u="sng" dirty="0" smtClean="0">
                <a:latin typeface="+mj-lt"/>
              </a:rPr>
              <a:t>played in the right spirit,</a:t>
            </a:r>
          </a:p>
          <a:p>
            <a:pPr marL="800100" lvl="1" indent="-342900">
              <a:buFont typeface="+mj-lt"/>
              <a:buAutoNum type="arabicPeriod"/>
            </a:pPr>
            <a:r>
              <a:rPr lang="en-AU" sz="2000" dirty="0" smtClean="0">
                <a:latin typeface="+mj-lt"/>
              </a:rPr>
              <a:t>Helping  </a:t>
            </a:r>
            <a:r>
              <a:rPr lang="en-AU" sz="2000" u="sng" dirty="0" smtClean="0">
                <a:latin typeface="+mj-lt"/>
              </a:rPr>
              <a:t>to increase the enjoyment </a:t>
            </a:r>
            <a:r>
              <a:rPr lang="en-AU" sz="2000" dirty="0" smtClean="0">
                <a:latin typeface="+mj-lt"/>
              </a:rPr>
              <a:t>of the game for players, spectators, and others, and</a:t>
            </a:r>
          </a:p>
          <a:p>
            <a:pPr marL="800100" lvl="1" indent="-342900">
              <a:buFont typeface="+mj-lt"/>
              <a:buAutoNum type="arabicPeriod"/>
            </a:pPr>
            <a:r>
              <a:rPr lang="en-AU" sz="2000" u="sng" dirty="0" smtClean="0">
                <a:latin typeface="Calibri"/>
              </a:rPr>
              <a:t>Maintaining a safe playing environment</a:t>
            </a:r>
            <a:r>
              <a:rPr lang="en-AU" sz="2000" dirty="0" smtClean="0">
                <a:latin typeface="Calibri"/>
              </a:rPr>
              <a:t> for all players.</a:t>
            </a:r>
            <a:endParaRPr lang="en-AU" sz="2000" dirty="0" smtClean="0">
              <a:latin typeface="+mj-lt"/>
            </a:endParaRPr>
          </a:p>
        </p:txBody>
      </p:sp>
      <p:sp>
        <p:nvSpPr>
          <p:cNvPr id="5" name="Rectangle 4"/>
          <p:cNvSpPr/>
          <p:nvPr/>
        </p:nvSpPr>
        <p:spPr>
          <a:xfrm>
            <a:off x="1547664" y="4149080"/>
            <a:ext cx="273630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Consistent</a:t>
            </a:r>
            <a:endParaRPr lang="en-AU" sz="2800" dirty="0" smtClean="0">
              <a:latin typeface="+mj-lt"/>
            </a:endParaRPr>
          </a:p>
        </p:txBody>
      </p:sp>
      <p:sp>
        <p:nvSpPr>
          <p:cNvPr id="6" name="Rectangle 5"/>
          <p:cNvSpPr/>
          <p:nvPr/>
        </p:nvSpPr>
        <p:spPr>
          <a:xfrm>
            <a:off x="4716016" y="4149080"/>
            <a:ext cx="273630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Fair</a:t>
            </a:r>
          </a:p>
        </p:txBody>
      </p:sp>
      <p:sp>
        <p:nvSpPr>
          <p:cNvPr id="7" name="Rectangle 6"/>
          <p:cNvSpPr/>
          <p:nvPr/>
        </p:nvSpPr>
        <p:spPr>
          <a:xfrm>
            <a:off x="1547664" y="4821155"/>
            <a:ext cx="273630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Prepared</a:t>
            </a:r>
          </a:p>
        </p:txBody>
      </p:sp>
      <p:sp>
        <p:nvSpPr>
          <p:cNvPr id="8" name="Rectangle 7"/>
          <p:cNvSpPr/>
          <p:nvPr/>
        </p:nvSpPr>
        <p:spPr>
          <a:xfrm>
            <a:off x="4716016" y="4821155"/>
            <a:ext cx="273630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Focused</a:t>
            </a:r>
          </a:p>
        </p:txBody>
      </p:sp>
      <p:sp>
        <p:nvSpPr>
          <p:cNvPr id="9" name="Rectangle 8"/>
          <p:cNvSpPr/>
          <p:nvPr/>
        </p:nvSpPr>
        <p:spPr>
          <a:xfrm>
            <a:off x="1547664" y="5493230"/>
            <a:ext cx="273630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Approachable</a:t>
            </a:r>
          </a:p>
        </p:txBody>
      </p:sp>
      <p:sp>
        <p:nvSpPr>
          <p:cNvPr id="10" name="Rectangle 9"/>
          <p:cNvSpPr/>
          <p:nvPr/>
        </p:nvSpPr>
        <p:spPr>
          <a:xfrm>
            <a:off x="1547664" y="6165304"/>
            <a:ext cx="273630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Better</a:t>
            </a:r>
          </a:p>
        </p:txBody>
      </p:sp>
      <p:sp>
        <p:nvSpPr>
          <p:cNvPr id="11" name="Rectangle 10"/>
          <p:cNvSpPr/>
          <p:nvPr/>
        </p:nvSpPr>
        <p:spPr>
          <a:xfrm>
            <a:off x="4716016" y="5517232"/>
            <a:ext cx="273630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Natural</a:t>
            </a:r>
          </a:p>
        </p:txBody>
      </p:sp>
      <p:sp>
        <p:nvSpPr>
          <p:cNvPr id="12" name="Rectangle 11"/>
          <p:cNvSpPr/>
          <p:nvPr/>
        </p:nvSpPr>
        <p:spPr>
          <a:xfrm>
            <a:off x="4716016" y="6165304"/>
            <a:ext cx="2736304"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Understanding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5436096"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180975"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What you need</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6" name="Rectangle 35"/>
          <p:cNvSpPr/>
          <p:nvPr/>
        </p:nvSpPr>
        <p:spPr>
          <a:xfrm>
            <a:off x="323528" y="1412776"/>
            <a:ext cx="8352928" cy="400110"/>
          </a:xfrm>
          <a:prstGeom prst="rect">
            <a:avLst/>
          </a:prstGeom>
        </p:spPr>
        <p:txBody>
          <a:bodyPr wrap="square">
            <a:spAutoFit/>
          </a:bodyPr>
          <a:lstStyle/>
          <a:p>
            <a:pPr marL="0" indent="0">
              <a:buNone/>
            </a:pPr>
            <a:r>
              <a:rPr lang="en-AU" sz="2000" dirty="0" smtClean="0">
                <a:latin typeface="+mj-lt"/>
              </a:rPr>
              <a:t>What you will need to umpire:</a:t>
            </a:r>
            <a:endParaRPr lang="en-AU" sz="2000" dirty="0" smtClean="0">
              <a:latin typeface="+mj-lt"/>
            </a:endParaRPr>
          </a:p>
        </p:txBody>
      </p:sp>
      <p:sp>
        <p:nvSpPr>
          <p:cNvPr id="5" name="Rectangle 4"/>
          <p:cNvSpPr/>
          <p:nvPr/>
        </p:nvSpPr>
        <p:spPr>
          <a:xfrm>
            <a:off x="1547664" y="2420888"/>
            <a:ext cx="5688632"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dirty="0" smtClean="0">
                <a:latin typeface="+mj-lt"/>
              </a:rPr>
              <a:t>A whistle</a:t>
            </a:r>
            <a:endParaRPr lang="en-AU" sz="2200" dirty="0" smtClean="0">
              <a:latin typeface="+mj-lt"/>
            </a:endParaRPr>
          </a:p>
        </p:txBody>
      </p:sp>
      <p:sp>
        <p:nvSpPr>
          <p:cNvPr id="12" name="Rectangle 11"/>
          <p:cNvSpPr/>
          <p:nvPr/>
        </p:nvSpPr>
        <p:spPr>
          <a:xfrm>
            <a:off x="1547664" y="3068960"/>
            <a:ext cx="5688632"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dirty="0" smtClean="0">
                <a:latin typeface="+mj-lt"/>
              </a:rPr>
              <a:t>Hockey or running shoes</a:t>
            </a:r>
            <a:endParaRPr lang="en-AU" sz="2200" dirty="0" smtClean="0">
              <a:latin typeface="+mj-lt"/>
            </a:endParaRPr>
          </a:p>
        </p:txBody>
      </p:sp>
      <p:sp>
        <p:nvSpPr>
          <p:cNvPr id="13" name="Rectangle 12"/>
          <p:cNvSpPr/>
          <p:nvPr/>
        </p:nvSpPr>
        <p:spPr>
          <a:xfrm>
            <a:off x="1547664" y="3717032"/>
            <a:ext cx="5688632"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dirty="0" smtClean="0">
                <a:latin typeface="+mj-lt"/>
              </a:rPr>
              <a:t>Appropriate shirt – preferably high visibility</a:t>
            </a:r>
            <a:endParaRPr lang="en-AU" sz="2200" dirty="0" smtClean="0">
              <a:latin typeface="+mj-lt"/>
            </a:endParaRPr>
          </a:p>
        </p:txBody>
      </p:sp>
      <p:sp>
        <p:nvSpPr>
          <p:cNvPr id="14" name="Rectangle 13"/>
          <p:cNvSpPr/>
          <p:nvPr/>
        </p:nvSpPr>
        <p:spPr>
          <a:xfrm>
            <a:off x="1547664" y="4365104"/>
            <a:ext cx="5688632"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dirty="0" smtClean="0">
                <a:latin typeface="+mj-lt"/>
              </a:rPr>
              <a:t>Red, Green and Yellow match cards</a:t>
            </a:r>
            <a:endParaRPr lang="en-AU" sz="2200" dirty="0" smtClean="0">
              <a:latin typeface="+mj-lt"/>
            </a:endParaRPr>
          </a:p>
        </p:txBody>
      </p:sp>
      <p:sp>
        <p:nvSpPr>
          <p:cNvPr id="15" name="Rectangle 14"/>
          <p:cNvSpPr/>
          <p:nvPr/>
        </p:nvSpPr>
        <p:spPr>
          <a:xfrm>
            <a:off x="1547664" y="5013176"/>
            <a:ext cx="5688632" cy="50405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dirty="0" smtClean="0">
                <a:latin typeface="+mj-lt"/>
              </a:rPr>
              <a:t>Have a positive attitude</a:t>
            </a:r>
            <a:endParaRPr lang="en-AU" sz="2200" dirty="0" smtClean="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BASICS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8" name="Rectangle 7"/>
          <p:cNvSpPr/>
          <p:nvPr/>
        </p:nvSpPr>
        <p:spPr>
          <a:xfrm>
            <a:off x="1731387" y="1377945"/>
            <a:ext cx="1440160" cy="2997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9" name="Rectangle 8"/>
          <p:cNvSpPr/>
          <p:nvPr/>
        </p:nvSpPr>
        <p:spPr>
          <a:xfrm>
            <a:off x="3171547" y="1377945"/>
            <a:ext cx="1440160" cy="2997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10" name="Rectangle 9"/>
          <p:cNvSpPr/>
          <p:nvPr/>
        </p:nvSpPr>
        <p:spPr>
          <a:xfrm>
            <a:off x="4611707" y="1377945"/>
            <a:ext cx="1440160" cy="2997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11" name="Rectangle 10"/>
          <p:cNvSpPr/>
          <p:nvPr/>
        </p:nvSpPr>
        <p:spPr>
          <a:xfrm>
            <a:off x="6051867" y="1377945"/>
            <a:ext cx="1440160" cy="2997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12" name="Chord 11"/>
          <p:cNvSpPr/>
          <p:nvPr/>
        </p:nvSpPr>
        <p:spPr>
          <a:xfrm>
            <a:off x="6555923" y="1882001"/>
            <a:ext cx="1872208" cy="2016224"/>
          </a:xfrm>
          <a:prstGeom prst="chord">
            <a:avLst>
              <a:gd name="adj1" fmla="val 5384617"/>
              <a:gd name="adj2" fmla="val 162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13" name="Chord 12"/>
          <p:cNvSpPr/>
          <p:nvPr/>
        </p:nvSpPr>
        <p:spPr>
          <a:xfrm rot="10800000">
            <a:off x="795283" y="1882001"/>
            <a:ext cx="1872208" cy="2016224"/>
          </a:xfrm>
          <a:prstGeom prst="chord">
            <a:avLst>
              <a:gd name="adj1" fmla="val 5384617"/>
              <a:gd name="adj2" fmla="val 162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14" name="Rectangle 13"/>
          <p:cNvSpPr/>
          <p:nvPr/>
        </p:nvSpPr>
        <p:spPr>
          <a:xfrm>
            <a:off x="1515363" y="2588689"/>
            <a:ext cx="216024"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15" name="Rectangle 14"/>
          <p:cNvSpPr/>
          <p:nvPr/>
        </p:nvSpPr>
        <p:spPr>
          <a:xfrm>
            <a:off x="7492027" y="2588689"/>
            <a:ext cx="216024"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16" name="Right Triangle 15"/>
          <p:cNvSpPr/>
          <p:nvPr/>
        </p:nvSpPr>
        <p:spPr>
          <a:xfrm>
            <a:off x="1632429" y="1367553"/>
            <a:ext cx="5976811" cy="3130965"/>
          </a:xfrm>
          <a:prstGeom prst="rtTriangl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Right Triangle 16"/>
          <p:cNvSpPr/>
          <p:nvPr/>
        </p:nvSpPr>
        <p:spPr>
          <a:xfrm rot="10800000">
            <a:off x="1628206" y="1253982"/>
            <a:ext cx="5976811" cy="3130965"/>
          </a:xfrm>
          <a:prstGeom prst="rtTriangle">
            <a:avLst/>
          </a:prstGeom>
          <a:solidFill>
            <a:srgbClr val="002060">
              <a:alpha val="2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Oval 18"/>
          <p:cNvSpPr/>
          <p:nvPr/>
        </p:nvSpPr>
        <p:spPr>
          <a:xfrm>
            <a:off x="3243555" y="4042241"/>
            <a:ext cx="360040" cy="360040"/>
          </a:xfrm>
          <a:prstGeom prst="ellipse">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Oval 19"/>
          <p:cNvSpPr/>
          <p:nvPr/>
        </p:nvSpPr>
        <p:spPr>
          <a:xfrm>
            <a:off x="5547811" y="1305937"/>
            <a:ext cx="360040" cy="360040"/>
          </a:xfrm>
          <a:prstGeom prst="ellipse">
            <a:avLst/>
          </a:prstGeom>
          <a:solidFill>
            <a:srgbClr val="00206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TextBox 20"/>
          <p:cNvSpPr txBox="1"/>
          <p:nvPr/>
        </p:nvSpPr>
        <p:spPr>
          <a:xfrm>
            <a:off x="3531587" y="3970233"/>
            <a:ext cx="1152128" cy="369332"/>
          </a:xfrm>
          <a:prstGeom prst="rect">
            <a:avLst/>
          </a:prstGeom>
          <a:noFill/>
        </p:spPr>
        <p:txBody>
          <a:bodyPr wrap="square" rtlCol="0">
            <a:spAutoFit/>
          </a:bodyPr>
          <a:lstStyle/>
          <a:p>
            <a:r>
              <a:rPr lang="en-AU" dirty="0" smtClean="0">
                <a:latin typeface="+mj-lt"/>
              </a:rPr>
              <a:t>Umpire 1</a:t>
            </a:r>
            <a:endParaRPr lang="en-AU" dirty="0">
              <a:latin typeface="+mj-lt"/>
            </a:endParaRPr>
          </a:p>
        </p:txBody>
      </p:sp>
      <p:sp>
        <p:nvSpPr>
          <p:cNvPr id="22" name="TextBox 21"/>
          <p:cNvSpPr txBox="1"/>
          <p:nvPr/>
        </p:nvSpPr>
        <p:spPr>
          <a:xfrm>
            <a:off x="4683715" y="1665977"/>
            <a:ext cx="1152128" cy="369332"/>
          </a:xfrm>
          <a:prstGeom prst="rect">
            <a:avLst/>
          </a:prstGeom>
          <a:noFill/>
        </p:spPr>
        <p:txBody>
          <a:bodyPr wrap="square" rtlCol="0">
            <a:spAutoFit/>
          </a:bodyPr>
          <a:lstStyle/>
          <a:p>
            <a:r>
              <a:rPr lang="en-AU" dirty="0" smtClean="0">
                <a:latin typeface="+mj-lt"/>
              </a:rPr>
              <a:t>Umpire 2</a:t>
            </a:r>
            <a:endParaRPr lang="en-AU" dirty="0">
              <a:latin typeface="+mj-lt"/>
            </a:endParaRPr>
          </a:p>
        </p:txBody>
      </p:sp>
      <p:sp>
        <p:nvSpPr>
          <p:cNvPr id="18" name="Rectangle 17"/>
          <p:cNvSpPr/>
          <p:nvPr/>
        </p:nvSpPr>
        <p:spPr>
          <a:xfrm>
            <a:off x="827584" y="4869160"/>
            <a:ext cx="7560840" cy="1708160"/>
          </a:xfrm>
          <a:prstGeom prst="rect">
            <a:avLst/>
          </a:prstGeom>
        </p:spPr>
        <p:txBody>
          <a:bodyPr wrap="square">
            <a:spAutoFit/>
          </a:bodyPr>
          <a:lstStyle/>
          <a:p>
            <a:pPr marL="180975" lvl="1" indent="-180975">
              <a:spcBef>
                <a:spcPts val="600"/>
              </a:spcBef>
              <a:buFont typeface="Arial" pitchFamily="34" charset="0"/>
              <a:buChar char="•"/>
            </a:pPr>
            <a:r>
              <a:rPr lang="en-AU" sz="2000" dirty="0" smtClean="0"/>
              <a:t>This is just a guide, umpires can make calls anywhere except the opposite circle – remember the further you are away the more difficult it is to make the correct decision.</a:t>
            </a:r>
          </a:p>
          <a:p>
            <a:pPr marL="180975" lvl="1" indent="-180975">
              <a:spcBef>
                <a:spcPts val="600"/>
              </a:spcBef>
              <a:buFont typeface="Arial" pitchFamily="34" charset="0"/>
              <a:buChar char="•"/>
            </a:pPr>
            <a:r>
              <a:rPr lang="en-AU" sz="2000" dirty="0" smtClean="0"/>
              <a:t>When the ball is in the opposite circle you can help the umpire by signalling.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Positioning</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4" name="Content Placeholder 3"/>
          <p:cNvSpPr>
            <a:spLocks noGrp="1"/>
          </p:cNvSpPr>
          <p:nvPr>
            <p:ph sz="half" idx="1"/>
          </p:nvPr>
        </p:nvSpPr>
        <p:spPr>
          <a:xfrm>
            <a:off x="251520" y="1124744"/>
            <a:ext cx="8784976" cy="5616624"/>
          </a:xfrm>
        </p:spPr>
        <p:txBody>
          <a:bodyPr/>
          <a:lstStyle/>
          <a:p>
            <a:pPr marL="0" indent="0">
              <a:buNone/>
              <a:tabLst>
                <a:tab pos="0" algn="l"/>
              </a:tabLst>
            </a:pPr>
            <a:r>
              <a:rPr lang="en-AU" sz="2000" dirty="0" smtClean="0">
                <a:latin typeface="Arial"/>
              </a:rPr>
              <a:t>The best position for an umpire is the spot where you feel at ease and you feel sure that you always have a clear view of the game. </a:t>
            </a:r>
          </a:p>
          <a:p>
            <a:pPr marL="0" indent="0">
              <a:buNone/>
              <a:tabLst>
                <a:tab pos="0" algn="l"/>
              </a:tabLst>
            </a:pPr>
            <a:r>
              <a:rPr lang="en-AU" sz="2000" dirty="0" smtClean="0">
                <a:latin typeface="Arial"/>
              </a:rPr>
              <a:t>The essential thing is that an umpire is in a correct position to see all breaches of the rules.</a:t>
            </a:r>
          </a:p>
          <a:p>
            <a:pPr>
              <a:buNone/>
            </a:pPr>
            <a:r>
              <a:rPr lang="en-AU" sz="2000" i="1" dirty="0" smtClean="0">
                <a:latin typeface="Arial,Italic"/>
              </a:rPr>
              <a:t>General Principles:</a:t>
            </a:r>
          </a:p>
          <a:p>
            <a:pPr marL="457200" indent="-457200">
              <a:buFont typeface="+mj-lt"/>
              <a:buAutoNum type="arabicPeriod"/>
            </a:pPr>
            <a:r>
              <a:rPr lang="en-AU" sz="2000" dirty="0" smtClean="0">
                <a:latin typeface="Arial"/>
              </a:rPr>
              <a:t>Stand with the side-line at your back or immediately in front of you and the goal on your right to ensure 180 degrees view of the field, with your face and body directed towards the ball.</a:t>
            </a:r>
          </a:p>
          <a:p>
            <a:pPr marL="457200" indent="-457200">
              <a:buFont typeface="+mj-lt"/>
              <a:buAutoNum type="arabicPeriod"/>
            </a:pPr>
            <a:r>
              <a:rPr lang="en-AU" sz="2000" dirty="0" smtClean="0">
                <a:latin typeface="Arial"/>
              </a:rPr>
              <a:t>Be constantly on the move to be able to have the ball in sight at all times.</a:t>
            </a:r>
          </a:p>
          <a:p>
            <a:pPr marL="457200" indent="-457200">
              <a:buFont typeface="+mj-lt"/>
              <a:buAutoNum type="arabicPeriod"/>
            </a:pPr>
            <a:r>
              <a:rPr lang="en-AU" sz="2000" dirty="0" smtClean="0">
                <a:latin typeface="Arial"/>
              </a:rPr>
              <a:t>Never turn your back on the play.</a:t>
            </a:r>
          </a:p>
          <a:p>
            <a:pPr marL="457200" indent="-457200">
              <a:buFont typeface="+mj-lt"/>
              <a:buAutoNum type="arabicPeriod"/>
            </a:pPr>
            <a:r>
              <a:rPr lang="en-AU" sz="2000" dirty="0" smtClean="0">
                <a:latin typeface="Arial"/>
              </a:rPr>
              <a:t>Never cross to the other side of the goal for penalty corner or corner hits.</a:t>
            </a:r>
          </a:p>
          <a:p>
            <a:pPr marL="457200" indent="-457200">
              <a:buFont typeface="+mj-lt"/>
              <a:buAutoNum type="arabicPeriod"/>
            </a:pPr>
            <a:r>
              <a:rPr lang="en-AU" sz="2000" dirty="0" smtClean="0">
                <a:latin typeface="Arial"/>
              </a:rPr>
              <a:t>Try to stay between the ball and your goal to ensure best view.</a:t>
            </a:r>
          </a:p>
          <a:p>
            <a:pPr marL="457200" indent="-457200">
              <a:buFont typeface="+mj-lt"/>
              <a:buAutoNum type="arabicPeriod"/>
            </a:pPr>
            <a:r>
              <a:rPr lang="en-AU" sz="2000" dirty="0" smtClean="0">
                <a:latin typeface="Arial"/>
              </a:rPr>
              <a:t>When moving in close an umpire must ensure that there is no interference with the free movement of the players.</a:t>
            </a:r>
          </a:p>
        </p:txBody>
      </p:sp>
      <p:sp>
        <p:nvSpPr>
          <p:cNvPr id="5" name="Rectangle 4"/>
          <p:cNvSpPr/>
          <p:nvPr/>
        </p:nvSpPr>
        <p:spPr>
          <a:xfrm>
            <a:off x="8460432" y="6093296"/>
            <a:ext cx="540533"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1600" dirty="0" smtClean="0">
                <a:latin typeface="+mj-lt"/>
              </a:rPr>
              <a:t>Clip </a:t>
            </a:r>
            <a:endParaRPr lang="en-AU" sz="1600" dirty="0">
              <a:latin typeface="+mj-lt"/>
            </a:endParaRPr>
          </a:p>
        </p:txBody>
      </p:sp>
      <p:sp>
        <p:nvSpPr>
          <p:cNvPr id="6" name="Rectangle 5"/>
          <p:cNvSpPr/>
          <p:nvPr/>
        </p:nvSpPr>
        <p:spPr>
          <a:xfrm>
            <a:off x="8460432" y="6381328"/>
            <a:ext cx="540533"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1600" dirty="0" smtClean="0">
                <a:latin typeface="+mj-lt"/>
              </a:rPr>
              <a:t>Clip </a:t>
            </a:r>
            <a:endParaRPr lang="en-AU" sz="16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FLOW OF PLAY</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251520" y="908720"/>
            <a:ext cx="8424936" cy="4752528"/>
          </a:xfrm>
        </p:spPr>
        <p:txBody>
          <a:bodyPr/>
          <a:lstStyle/>
          <a:p>
            <a:pPr marR="27010"/>
            <a:r>
              <a:rPr lang="en-AU" dirty="0" smtClean="0">
                <a:latin typeface="Calibri"/>
              </a:rPr>
              <a:t>Encourage the game to flow by only interfering when necessary </a:t>
            </a:r>
          </a:p>
          <a:p>
            <a:pPr marR="27010" lvl="1"/>
            <a:r>
              <a:rPr lang="en-AU" sz="2600" dirty="0" smtClean="0">
                <a:latin typeface="Calibri"/>
              </a:rPr>
              <a:t>However do not lose your grip on the match as a result of allowing too much flow! </a:t>
            </a:r>
          </a:p>
          <a:p>
            <a:r>
              <a:rPr lang="en-AU" dirty="0" smtClean="0">
                <a:latin typeface="Calibri"/>
              </a:rPr>
              <a:t>Allow the players to contest the ball </a:t>
            </a:r>
          </a:p>
          <a:p>
            <a:r>
              <a:rPr lang="en-AU" dirty="0" smtClean="0">
                <a:latin typeface="Calibri"/>
              </a:rPr>
              <a:t>Allow as much advantage as possible </a:t>
            </a:r>
          </a:p>
          <a:p>
            <a:r>
              <a:rPr lang="en-AU" dirty="0" smtClean="0">
                <a:latin typeface="Calibri"/>
              </a:rPr>
              <a:t>Read the game – do not ball watch </a:t>
            </a:r>
          </a:p>
          <a:p>
            <a:r>
              <a:rPr lang="en-AU" dirty="0" smtClean="0">
                <a:latin typeface="Calibri"/>
              </a:rPr>
              <a:t>Sometimes a free hit is a better advantage and causes less frustration </a:t>
            </a:r>
          </a:p>
          <a:p>
            <a:r>
              <a:rPr lang="en-AU" dirty="0" smtClean="0">
                <a:latin typeface="Calibri"/>
              </a:rPr>
              <a:t>Whistle timing is critical </a:t>
            </a:r>
            <a:endParaRPr lang="en-AU" dirty="0">
              <a:latin typeface="+mj-lt"/>
            </a:endParaRPr>
          </a:p>
        </p:txBody>
      </p:sp>
      <p:sp>
        <p:nvSpPr>
          <p:cNvPr id="4" name="Rectangle 3"/>
          <p:cNvSpPr/>
          <p:nvPr/>
        </p:nvSpPr>
        <p:spPr>
          <a:xfrm>
            <a:off x="490155" y="5513367"/>
            <a:ext cx="8424936"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buNone/>
            </a:pPr>
            <a:r>
              <a:rPr lang="en-AU" sz="2400" i="1" dirty="0" smtClean="0">
                <a:latin typeface="Calibri"/>
              </a:rPr>
              <a:t>The best umpires maintain a firm control on the game yet are relatively unnoticed – Umpires should never be the centre of attention.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Free hits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250304" y="1046748"/>
            <a:ext cx="8712968" cy="4320480"/>
          </a:xfrm>
        </p:spPr>
        <p:txBody>
          <a:bodyPr/>
          <a:lstStyle/>
          <a:p>
            <a:pPr marR="8920">
              <a:spcBef>
                <a:spcPts val="0"/>
              </a:spcBef>
            </a:pPr>
            <a:r>
              <a:rPr lang="en-AU" sz="2200" dirty="0" smtClean="0">
                <a:latin typeface="Calibri"/>
              </a:rPr>
              <a:t>For </a:t>
            </a:r>
            <a:r>
              <a:rPr lang="en-AU" sz="2200" u="sng" dirty="0" smtClean="0">
                <a:latin typeface="Calibri"/>
              </a:rPr>
              <a:t>all</a:t>
            </a:r>
            <a:r>
              <a:rPr lang="en-AU" sz="2200" dirty="0" smtClean="0">
                <a:latin typeface="Calibri"/>
              </a:rPr>
              <a:t> free hits, </a:t>
            </a:r>
            <a:r>
              <a:rPr lang="en-AU" sz="2200" u="sng" dirty="0" smtClean="0">
                <a:latin typeface="Calibri"/>
              </a:rPr>
              <a:t>all</a:t>
            </a:r>
            <a:r>
              <a:rPr lang="en-AU" sz="2200" dirty="0" smtClean="0">
                <a:latin typeface="Calibri"/>
              </a:rPr>
              <a:t> opponents must be at least 5 metres from the ball </a:t>
            </a:r>
          </a:p>
          <a:p>
            <a:pPr marR="7590">
              <a:spcBef>
                <a:spcPts val="0"/>
              </a:spcBef>
            </a:pPr>
            <a:r>
              <a:rPr lang="en-AU" sz="2200" dirty="0" smtClean="0">
                <a:latin typeface="Calibri"/>
              </a:rPr>
              <a:t>For free hits awarded to the attack within their attacking 23 metre area - </a:t>
            </a:r>
            <a:r>
              <a:rPr lang="en-AU" sz="2200" u="sng" dirty="0" smtClean="0">
                <a:latin typeface="Calibri"/>
              </a:rPr>
              <a:t>all players</a:t>
            </a:r>
            <a:r>
              <a:rPr lang="en-AU" sz="2200" dirty="0" smtClean="0">
                <a:latin typeface="Calibri"/>
              </a:rPr>
              <a:t> must be at least 5 metres from the ball.</a:t>
            </a:r>
          </a:p>
          <a:p>
            <a:pPr marR="6660" lvl="1">
              <a:spcBef>
                <a:spcPts val="0"/>
              </a:spcBef>
            </a:pPr>
            <a:r>
              <a:rPr lang="en-AU" sz="2200" dirty="0" smtClean="0">
                <a:latin typeface="Calibri"/>
              </a:rPr>
              <a:t>The ball must not be hit directly into the circle – must move 5m first</a:t>
            </a:r>
          </a:p>
          <a:p>
            <a:pPr>
              <a:spcBef>
                <a:spcPts val="0"/>
              </a:spcBef>
            </a:pPr>
            <a:r>
              <a:rPr lang="en-AU" sz="2200" dirty="0" smtClean="0">
                <a:latin typeface="Calibri"/>
              </a:rPr>
              <a:t>Attacking free hits awarded within 5 metres of the circle are taken back to the nearest point 5 metres from the circle.</a:t>
            </a:r>
          </a:p>
          <a:p>
            <a:pPr marR="10530">
              <a:spcBef>
                <a:spcPts val="0"/>
              </a:spcBef>
            </a:pPr>
            <a:r>
              <a:rPr lang="en-AU" sz="2200" dirty="0" smtClean="0">
                <a:latin typeface="Calibri"/>
              </a:rPr>
              <a:t>A player taking a free hit can be the next player to play the ball (a ‘self-pass) taking the free hit: </a:t>
            </a:r>
          </a:p>
          <a:p>
            <a:pPr marR="6660" lvl="1">
              <a:spcBef>
                <a:spcPts val="0"/>
              </a:spcBef>
            </a:pPr>
            <a:r>
              <a:rPr lang="en-AU" sz="2200" dirty="0" smtClean="0">
                <a:latin typeface="Calibri"/>
              </a:rPr>
              <a:t>However, the ball must be two distinct and separate actions </a:t>
            </a:r>
          </a:p>
          <a:p>
            <a:pPr>
              <a:spcBef>
                <a:spcPts val="0"/>
              </a:spcBef>
            </a:pPr>
            <a:r>
              <a:rPr lang="en-AU" sz="2200" dirty="0" smtClean="0">
                <a:latin typeface="Calibri"/>
              </a:rPr>
              <a:t>At a free hit, which is not a ‘self-pass’, the ball must move at least 1 metre before it can be played by a teammate of the player taking the free hit </a:t>
            </a:r>
          </a:p>
        </p:txBody>
      </p:sp>
      <p:sp>
        <p:nvSpPr>
          <p:cNvPr id="5" name="Rectangle 4"/>
          <p:cNvSpPr/>
          <p:nvPr/>
        </p:nvSpPr>
        <p:spPr>
          <a:xfrm>
            <a:off x="387133" y="5281446"/>
            <a:ext cx="8424936"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buNone/>
            </a:pPr>
            <a:r>
              <a:rPr lang="en-AU" sz="2000" i="1" dirty="0" smtClean="0">
                <a:latin typeface="Calibri"/>
              </a:rPr>
              <a:t>In all situations - if taken quickly and a player is within 5 metres of the ball but is not influencing play, the taking of the free hit does not need to be delayed; this same player can play and attempt to play the ball or try to influence play, </a:t>
            </a:r>
            <a:r>
              <a:rPr lang="en-AU" sz="2000" i="1" u="sng" dirty="0" smtClean="0">
                <a:latin typeface="Calibri"/>
              </a:rPr>
              <a:t>once the ball </a:t>
            </a:r>
            <a:r>
              <a:rPr lang="en-AU" sz="2000" i="1" dirty="0" smtClean="0">
                <a:latin typeface="Calibri"/>
              </a:rPr>
              <a:t>has travelled 5 metres – be consistent in your judgment of this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0"/>
            <a:ext cx="5328592" cy="64294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rPr>
              <a:t>FREE HITS</a:t>
            </a:r>
            <a:endParaRPr lang="en-A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hamasLight" pitchFamily="34" charset="0"/>
            </a:endParaRPr>
          </a:p>
        </p:txBody>
      </p:sp>
      <p:sp>
        <p:nvSpPr>
          <p:cNvPr id="31" name="Content Placeholder 30"/>
          <p:cNvSpPr>
            <a:spLocks noGrp="1"/>
          </p:cNvSpPr>
          <p:nvPr>
            <p:ph sz="half" idx="1"/>
          </p:nvPr>
        </p:nvSpPr>
        <p:spPr>
          <a:xfrm>
            <a:off x="179512" y="1196752"/>
            <a:ext cx="8784976" cy="5256584"/>
          </a:xfrm>
        </p:spPr>
        <p:txBody>
          <a:bodyPr/>
          <a:lstStyle/>
          <a:p>
            <a:pPr>
              <a:buNone/>
            </a:pPr>
            <a:endParaRPr lang="en-AU" sz="2200" dirty="0" smtClean="0">
              <a:latin typeface="+mj-lt"/>
            </a:endParaRPr>
          </a:p>
          <a:p>
            <a:pPr>
              <a:spcBef>
                <a:spcPts val="300"/>
              </a:spcBef>
            </a:pPr>
            <a:r>
              <a:rPr lang="en-AU" sz="2200" dirty="0" smtClean="0">
                <a:latin typeface="+mj-lt"/>
              </a:rPr>
              <a:t>Be pro-active</a:t>
            </a:r>
          </a:p>
          <a:p>
            <a:pPr>
              <a:spcBef>
                <a:spcPts val="300"/>
              </a:spcBef>
            </a:pPr>
            <a:r>
              <a:rPr lang="en-AU" sz="2200" dirty="0" smtClean="0">
                <a:latin typeface="+mj-lt"/>
              </a:rPr>
              <a:t>Set standards early – communicate clearly to the players </a:t>
            </a:r>
          </a:p>
          <a:p>
            <a:pPr>
              <a:spcBef>
                <a:spcPts val="300"/>
              </a:spcBef>
            </a:pPr>
            <a:r>
              <a:rPr lang="en-AU" sz="2200" dirty="0" smtClean="0">
                <a:latin typeface="+mj-lt"/>
              </a:rPr>
              <a:t>Make it easy on yourself – get them 5 metres at free hits from the beginning </a:t>
            </a:r>
          </a:p>
          <a:p>
            <a:pPr>
              <a:spcBef>
                <a:spcPts val="300"/>
              </a:spcBef>
            </a:pPr>
            <a:r>
              <a:rPr lang="en-AU" sz="2200" dirty="0" smtClean="0">
                <a:latin typeface="+mj-lt"/>
              </a:rPr>
              <a:t>Recognise early when the ball is not in the right place for free hits –avoid replays </a:t>
            </a:r>
          </a:p>
          <a:p>
            <a:pPr>
              <a:spcBef>
                <a:spcPts val="300"/>
              </a:spcBef>
            </a:pPr>
            <a:r>
              <a:rPr lang="en-AU" sz="2200" dirty="0" smtClean="0">
                <a:latin typeface="+mj-lt"/>
              </a:rPr>
              <a:t>Ensure free hits are taken correctly </a:t>
            </a:r>
          </a:p>
          <a:p>
            <a:pPr>
              <a:spcBef>
                <a:spcPts val="300"/>
              </a:spcBef>
            </a:pPr>
            <a:r>
              <a:rPr lang="en-AU" sz="2200" dirty="0" smtClean="0">
                <a:latin typeface="+mj-lt"/>
              </a:rPr>
              <a:t>Change your game plan if you need to </a:t>
            </a:r>
          </a:p>
          <a:p>
            <a:pPr>
              <a:spcBef>
                <a:spcPts val="300"/>
              </a:spcBef>
            </a:pPr>
            <a:r>
              <a:rPr lang="en-AU" sz="2200" dirty="0" smtClean="0">
                <a:latin typeface="+mj-lt"/>
              </a:rPr>
              <a:t>Communicate with your colleague </a:t>
            </a:r>
            <a:endParaRPr lang="en-AU" sz="2200" dirty="0">
              <a:latin typeface="+mj-lt"/>
            </a:endParaRPr>
          </a:p>
        </p:txBody>
      </p:sp>
      <p:sp>
        <p:nvSpPr>
          <p:cNvPr id="4" name="Rectangle 3"/>
          <p:cNvSpPr/>
          <p:nvPr/>
        </p:nvSpPr>
        <p:spPr>
          <a:xfrm>
            <a:off x="467544" y="1124744"/>
            <a:ext cx="2648272" cy="47672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Awareness</a:t>
            </a:r>
            <a:endParaRPr lang="en-AU" sz="2800" dirty="0" smtClean="0">
              <a:latin typeface="+mj-lt"/>
            </a:endParaRPr>
          </a:p>
        </p:txBody>
      </p:sp>
      <p:sp>
        <p:nvSpPr>
          <p:cNvPr id="5" name="Rectangle 4"/>
          <p:cNvSpPr/>
          <p:nvPr/>
        </p:nvSpPr>
        <p:spPr>
          <a:xfrm>
            <a:off x="3275856" y="1124744"/>
            <a:ext cx="2648272" cy="47672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Recognition</a:t>
            </a:r>
            <a:endParaRPr lang="en-AU" sz="2800" dirty="0" smtClean="0">
              <a:latin typeface="+mj-lt"/>
            </a:endParaRPr>
          </a:p>
        </p:txBody>
      </p:sp>
      <p:sp>
        <p:nvSpPr>
          <p:cNvPr id="6" name="Rectangle 5"/>
          <p:cNvSpPr/>
          <p:nvPr/>
        </p:nvSpPr>
        <p:spPr>
          <a:xfrm>
            <a:off x="6084168" y="1124744"/>
            <a:ext cx="2648272" cy="476726"/>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latin typeface="+mj-lt"/>
              </a:rPr>
              <a:t>Action</a:t>
            </a:r>
            <a:endParaRPr lang="en-AU" sz="2800" dirty="0" smtClean="0">
              <a:latin typeface="+mj-lt"/>
            </a:endParaRPr>
          </a:p>
        </p:txBody>
      </p:sp>
      <p:sp>
        <p:nvSpPr>
          <p:cNvPr id="7" name="Content Placeholder 30"/>
          <p:cNvSpPr>
            <a:spLocks noGrp="1"/>
          </p:cNvSpPr>
          <p:nvPr>
            <p:ph sz="half" idx="1"/>
          </p:nvPr>
        </p:nvSpPr>
        <p:spPr>
          <a:xfrm>
            <a:off x="251520" y="5197642"/>
            <a:ext cx="8712968" cy="1471718"/>
          </a:xfrm>
        </p:spPr>
        <p:style>
          <a:lnRef idx="2">
            <a:schemeClr val="dk1"/>
          </a:lnRef>
          <a:fillRef idx="1">
            <a:schemeClr val="lt1"/>
          </a:fillRef>
          <a:effectRef idx="0">
            <a:schemeClr val="dk1"/>
          </a:effectRef>
          <a:fontRef idx="minor">
            <a:schemeClr val="dk1"/>
          </a:fontRef>
        </p:style>
        <p:txBody>
          <a:bodyPr/>
          <a:lstStyle/>
          <a:p>
            <a:pPr marL="0" indent="0">
              <a:buNone/>
            </a:pPr>
            <a:r>
              <a:rPr lang="en-AU" sz="2000" b="1" dirty="0" smtClean="0">
                <a:latin typeface="Calibri"/>
              </a:rPr>
              <a:t>Advantage:  </a:t>
            </a:r>
            <a:r>
              <a:rPr lang="en-AU" sz="2000" dirty="0" smtClean="0">
                <a:latin typeface="Calibri"/>
              </a:rPr>
              <a:t>a penalty is awarded only when a player or team has been disadvantaged by an opponent breaking the Rules.</a:t>
            </a:r>
          </a:p>
          <a:p>
            <a:pPr marL="0" indent="0">
              <a:buNone/>
            </a:pPr>
            <a:r>
              <a:rPr lang="en-AU" sz="2000" dirty="0" smtClean="0">
                <a:latin typeface="Calibri"/>
              </a:rPr>
              <a:t>If awarding a penalty is not an advantage to the team which did not break the Rules, play must continue.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0">
      <a:dk1>
        <a:srgbClr val="000000"/>
      </a:dk1>
      <a:lt1>
        <a:srgbClr val="FFFFFF"/>
      </a:lt1>
      <a:dk2>
        <a:srgbClr val="C00000"/>
      </a:dk2>
      <a:lt2>
        <a:srgbClr val="FFD147"/>
      </a:lt2>
      <a:accent1>
        <a:srgbClr val="C00000"/>
      </a:accent1>
      <a:accent2>
        <a:srgbClr val="F4B700"/>
      </a:accent2>
      <a:accent3>
        <a:srgbClr val="FEC723"/>
      </a:accent3>
      <a:accent4>
        <a:srgbClr val="FEC723"/>
      </a:accent4>
      <a:accent5>
        <a:srgbClr val="FF4040"/>
      </a:accent5>
      <a:accent6>
        <a:srgbClr val="FF2323"/>
      </a:accent6>
      <a:hlink>
        <a:srgbClr val="C00000"/>
      </a:hlink>
      <a:folHlink>
        <a:srgbClr val="0C0C0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4599</TotalTime>
  <Words>3067</Words>
  <Application>Microsoft Office PowerPoint</Application>
  <PresentationFormat>On-screen Show (4:3)</PresentationFormat>
  <Paragraphs>274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Slide 1</vt:lpstr>
      <vt:lpstr>What we will cover</vt:lpstr>
      <vt:lpstr>Role of THE UMPIRE </vt:lpstr>
      <vt:lpstr>What you need</vt:lpstr>
      <vt:lpstr>BASICS</vt:lpstr>
      <vt:lpstr>Positioning</vt:lpstr>
      <vt:lpstr>FLOW OF PLAY</vt:lpstr>
      <vt:lpstr>Free hits</vt:lpstr>
      <vt:lpstr>FREE HITS</vt:lpstr>
      <vt:lpstr>TACKLING</vt:lpstr>
      <vt:lpstr>obstruction</vt:lpstr>
      <vt:lpstr>Raised ball</vt:lpstr>
      <vt:lpstr>goalkeeping</vt:lpstr>
      <vt:lpstr>Penalty corners</vt:lpstr>
      <vt:lpstr>Penalty corners</vt:lpstr>
      <vt:lpstr>Penalty strokes</vt:lpstr>
      <vt:lpstr>communicating</vt:lpstr>
      <vt:lpstr>Whistling</vt:lpstr>
      <vt:lpstr>SIGNALLING</vt:lpstr>
      <vt:lpstr>Appealing, DESCENT &amp; cards</vt:lpstr>
      <vt:lpstr>juniors</vt:lpstr>
      <vt:lpstr>injuries</vt:lpstr>
      <vt:lpstr>FINAL WORDS</vt:lpstr>
      <vt:lpstr>Accreditation &amp; PAYMENT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Oglesby</dc:creator>
  <cp:lastModifiedBy>Dave and Nat</cp:lastModifiedBy>
  <cp:revision>388</cp:revision>
  <dcterms:created xsi:type="dcterms:W3CDTF">2006-09-29T07:07:13Z</dcterms:created>
  <dcterms:modified xsi:type="dcterms:W3CDTF">2012-04-25T07:47:34Z</dcterms:modified>
</cp:coreProperties>
</file>